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0"/>
  </p:notesMasterIdLst>
  <p:handoutMasterIdLst>
    <p:handoutMasterId r:id="rId51"/>
  </p:handoutMasterIdLst>
  <p:sldIdLst>
    <p:sldId id="318" r:id="rId2"/>
    <p:sldId id="441" r:id="rId3"/>
    <p:sldId id="546" r:id="rId4"/>
    <p:sldId id="547" r:id="rId5"/>
    <p:sldId id="548" r:id="rId6"/>
    <p:sldId id="549" r:id="rId7"/>
    <p:sldId id="550" r:id="rId8"/>
    <p:sldId id="551" r:id="rId9"/>
    <p:sldId id="552" r:id="rId10"/>
    <p:sldId id="553" r:id="rId11"/>
    <p:sldId id="554" r:id="rId12"/>
    <p:sldId id="555" r:id="rId13"/>
    <p:sldId id="556" r:id="rId14"/>
    <p:sldId id="557" r:id="rId15"/>
    <p:sldId id="558" r:id="rId16"/>
    <p:sldId id="559" r:id="rId17"/>
    <p:sldId id="560" r:id="rId18"/>
    <p:sldId id="561" r:id="rId19"/>
    <p:sldId id="562" r:id="rId20"/>
    <p:sldId id="563" r:id="rId21"/>
    <p:sldId id="564" r:id="rId22"/>
    <p:sldId id="565" r:id="rId23"/>
    <p:sldId id="566" r:id="rId24"/>
    <p:sldId id="567" r:id="rId25"/>
    <p:sldId id="568" r:id="rId26"/>
    <p:sldId id="569" r:id="rId27"/>
    <p:sldId id="570" r:id="rId28"/>
    <p:sldId id="571" r:id="rId29"/>
    <p:sldId id="572" r:id="rId30"/>
    <p:sldId id="573" r:id="rId31"/>
    <p:sldId id="574" r:id="rId32"/>
    <p:sldId id="575" r:id="rId33"/>
    <p:sldId id="576" r:id="rId34"/>
    <p:sldId id="577" r:id="rId35"/>
    <p:sldId id="578" r:id="rId36"/>
    <p:sldId id="580" r:id="rId37"/>
    <p:sldId id="582" r:id="rId38"/>
    <p:sldId id="583" r:id="rId39"/>
    <p:sldId id="585" r:id="rId40"/>
    <p:sldId id="584" r:id="rId41"/>
    <p:sldId id="586" r:id="rId42"/>
    <p:sldId id="587" r:id="rId43"/>
    <p:sldId id="588" r:id="rId44"/>
    <p:sldId id="589" r:id="rId45"/>
    <p:sldId id="590" r:id="rId46"/>
    <p:sldId id="591" r:id="rId47"/>
    <p:sldId id="592" r:id="rId48"/>
    <p:sldId id="579" r:id="rId49"/>
  </p:sldIdLst>
  <p:sldSz cx="9144000" cy="6858000" type="screen4x3"/>
  <p:notesSz cx="6797675" cy="99266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預設章節" id="{32F57F9A-385D-429E-B846-5848E12064F7}">
          <p14:sldIdLst>
            <p14:sldId id="318"/>
            <p14:sldId id="441"/>
            <p14:sldId id="546"/>
            <p14:sldId id="547"/>
            <p14:sldId id="548"/>
            <p14:sldId id="549"/>
            <p14:sldId id="550"/>
            <p14:sldId id="551"/>
            <p14:sldId id="552"/>
            <p14:sldId id="553"/>
            <p14:sldId id="554"/>
            <p14:sldId id="555"/>
            <p14:sldId id="556"/>
            <p14:sldId id="557"/>
            <p14:sldId id="558"/>
            <p14:sldId id="559"/>
            <p14:sldId id="560"/>
            <p14:sldId id="561"/>
            <p14:sldId id="562"/>
            <p14:sldId id="563"/>
            <p14:sldId id="564"/>
            <p14:sldId id="565"/>
            <p14:sldId id="566"/>
            <p14:sldId id="567"/>
            <p14:sldId id="568"/>
            <p14:sldId id="569"/>
            <p14:sldId id="570"/>
            <p14:sldId id="571"/>
            <p14:sldId id="572"/>
            <p14:sldId id="573"/>
            <p14:sldId id="574"/>
            <p14:sldId id="575"/>
            <p14:sldId id="576"/>
            <p14:sldId id="577"/>
            <p14:sldId id="578"/>
            <p14:sldId id="580"/>
            <p14:sldId id="582"/>
            <p14:sldId id="583"/>
            <p14:sldId id="585"/>
            <p14:sldId id="584"/>
            <p14:sldId id="586"/>
            <p14:sldId id="587"/>
            <p14:sldId id="588"/>
            <p14:sldId id="589"/>
            <p14:sldId id="590"/>
            <p14:sldId id="591"/>
            <p14:sldId id="592"/>
            <p14:sldId id="579"/>
          </p14:sldIdLst>
        </p14:section>
        <p14:section name="未命名的章節" id="{C6643C3A-94C8-4E4D-9E35-BF118E0EC900}">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9966"/>
    <a:srgbClr val="FFFF99"/>
    <a:srgbClr val="CCFFCC"/>
    <a:srgbClr val="FFFFCC"/>
    <a:srgbClr val="00CC66"/>
    <a:srgbClr val="33CC33"/>
    <a:srgbClr val="CCECFF"/>
    <a:srgbClr val="CCFFFF"/>
    <a:srgbClr val="DBEE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淺色樣式 1 - 輔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B4B98B0-60AC-42C2-AFA5-B58CD77FA1E5}" styleName="淺色樣式 1 - 輔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C89EF96-8CEA-46FF-86C4-4CE0E7609802}" styleName="淺色樣式 3 - 輔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E171933-4619-4E11-9A3F-F7608DF75F80}" styleName="中等深淺樣式 1 - 輔色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69CF1AB2-1976-4502-BF36-3FF5EA218861}" styleName="中等深淺樣式 4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中等深淺樣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93D81CF-94F2-401A-BA57-92F5A7B2D0C5}" styleName="中等深淺樣式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中等深淺樣式 1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46F890A9-2807-4EBB-B81D-B2AA78EC7F39}" styleName="深色樣式 2 - 輔色 5/輔色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深色樣式 2 - 輔色 1/輔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012ECD-51FC-41F1-AA8D-1B2483CD663E}" styleName="淺色樣式 2 - 輔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EC20E35-A176-4012-BC5E-935CFFF8708E}" styleName="中等深淺樣式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C7853C-536D-4A76-A0AE-DD22124D55A5}" styleName="佈景主題樣式 1 - 輔色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無樣式、無格線">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8799B23B-EC83-4686-B30A-512413B5E67A}" styleName="淺色樣式 3 - 輔色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ABFCF23-3B69-468F-B69F-88F6DE6A72F2}" styleName="中等深淺樣式 1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佈景主題樣式 1 - 輔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49" autoAdjust="0"/>
    <p:restoredTop sz="92807" autoAdjust="0"/>
  </p:normalViewPr>
  <p:slideViewPr>
    <p:cSldViewPr>
      <p:cViewPr varScale="1">
        <p:scale>
          <a:sx n="84" d="100"/>
          <a:sy n="84" d="100"/>
        </p:scale>
        <p:origin x="-1422" y="-78"/>
      </p:cViewPr>
      <p:guideLst>
        <p:guide orient="horz" pos="2160"/>
        <p:guide pos="2880"/>
      </p:guideLst>
    </p:cSldViewPr>
  </p:slideViewPr>
  <p:outlineViewPr>
    <p:cViewPr>
      <p:scale>
        <a:sx n="33" d="100"/>
        <a:sy n="33" d="100"/>
      </p:scale>
      <p:origin x="30" y="3378"/>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8CCDB6C6-7619-4C18-9780-1FFAF3C7067B}" type="datetimeFigureOut">
              <a:rPr lang="zh-TW" altLang="en-US" smtClean="0"/>
              <a:t>2018/11/21</a:t>
            </a:fld>
            <a:endParaRPr lang="zh-TW" altLang="en-US"/>
          </a:p>
        </p:txBody>
      </p:sp>
      <p:sp>
        <p:nvSpPr>
          <p:cNvPr id="4" name="頁尾版面配置區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F782810D-5101-421E-800B-843F0A3FE988}" type="slidenum">
              <a:rPr lang="zh-TW" altLang="en-US" smtClean="0"/>
              <a:t>‹#›</a:t>
            </a:fld>
            <a:endParaRPr lang="zh-TW" altLang="en-US"/>
          </a:p>
        </p:txBody>
      </p:sp>
    </p:spTree>
    <p:extLst>
      <p:ext uri="{BB962C8B-B14F-4D97-AF65-F5344CB8AC3E}">
        <p14:creationId xmlns:p14="http://schemas.microsoft.com/office/powerpoint/2010/main" val="21646715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4" y="3"/>
            <a:ext cx="2945659" cy="496332"/>
          </a:xfrm>
          <a:prstGeom prst="rect">
            <a:avLst/>
          </a:prstGeom>
        </p:spPr>
        <p:txBody>
          <a:bodyPr vert="horz" lIns="91417" tIns="45710" rIns="91417" bIns="45710" rtlCol="0"/>
          <a:lstStyle>
            <a:lvl1pPr algn="l">
              <a:defRPr sz="1200"/>
            </a:lvl1pPr>
          </a:lstStyle>
          <a:p>
            <a:endParaRPr lang="zh-TW" altLang="en-US"/>
          </a:p>
        </p:txBody>
      </p:sp>
      <p:sp>
        <p:nvSpPr>
          <p:cNvPr id="3" name="日期版面配置區 2"/>
          <p:cNvSpPr>
            <a:spLocks noGrp="1"/>
          </p:cNvSpPr>
          <p:nvPr>
            <p:ph type="dt" idx="1"/>
          </p:nvPr>
        </p:nvSpPr>
        <p:spPr>
          <a:xfrm>
            <a:off x="3850446" y="3"/>
            <a:ext cx="2945659" cy="496332"/>
          </a:xfrm>
          <a:prstGeom prst="rect">
            <a:avLst/>
          </a:prstGeom>
        </p:spPr>
        <p:txBody>
          <a:bodyPr vert="horz" lIns="91417" tIns="45710" rIns="91417" bIns="45710" rtlCol="0"/>
          <a:lstStyle>
            <a:lvl1pPr algn="r">
              <a:defRPr sz="1200"/>
            </a:lvl1pPr>
          </a:lstStyle>
          <a:p>
            <a:fld id="{D7784F77-25BE-4FEA-BABF-0DB33287DACA}" type="datetimeFigureOut">
              <a:rPr lang="zh-TW" altLang="en-US" smtClean="0"/>
              <a:pPr/>
              <a:t>2018/11/21</a:t>
            </a:fld>
            <a:endParaRPr lang="zh-TW" altLang="en-US"/>
          </a:p>
        </p:txBody>
      </p:sp>
      <p:sp>
        <p:nvSpPr>
          <p:cNvPr id="4" name="投影片圖像版面配置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17" tIns="45710" rIns="91417" bIns="45710" rtlCol="0" anchor="ctr"/>
          <a:lstStyle/>
          <a:p>
            <a:endParaRPr lang="zh-TW" altLang="en-US"/>
          </a:p>
        </p:txBody>
      </p:sp>
      <p:sp>
        <p:nvSpPr>
          <p:cNvPr id="5" name="備忘稿版面配置區 4"/>
          <p:cNvSpPr>
            <a:spLocks noGrp="1"/>
          </p:cNvSpPr>
          <p:nvPr>
            <p:ph type="body" sz="quarter" idx="3"/>
          </p:nvPr>
        </p:nvSpPr>
        <p:spPr>
          <a:xfrm>
            <a:off x="679768" y="4715156"/>
            <a:ext cx="5438140" cy="4466987"/>
          </a:xfrm>
          <a:prstGeom prst="rect">
            <a:avLst/>
          </a:prstGeom>
        </p:spPr>
        <p:txBody>
          <a:bodyPr vert="horz" lIns="91417" tIns="45710" rIns="91417" bIns="4571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4" y="9428585"/>
            <a:ext cx="2945659" cy="496332"/>
          </a:xfrm>
          <a:prstGeom prst="rect">
            <a:avLst/>
          </a:prstGeom>
        </p:spPr>
        <p:txBody>
          <a:bodyPr vert="horz" lIns="91417" tIns="45710" rIns="91417" bIns="4571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6" y="9428585"/>
            <a:ext cx="2945659" cy="496332"/>
          </a:xfrm>
          <a:prstGeom prst="rect">
            <a:avLst/>
          </a:prstGeom>
        </p:spPr>
        <p:txBody>
          <a:bodyPr vert="horz" lIns="91417" tIns="45710" rIns="91417" bIns="45710" rtlCol="0" anchor="b"/>
          <a:lstStyle>
            <a:lvl1pPr algn="r">
              <a:defRPr sz="1200"/>
            </a:lvl1pPr>
          </a:lstStyle>
          <a:p>
            <a:fld id="{3AD27AA9-43CB-457E-97E4-EC04FC2A6277}" type="slidenum">
              <a:rPr lang="zh-TW" altLang="en-US" smtClean="0"/>
              <a:pPr/>
              <a:t>‹#›</a:t>
            </a:fld>
            <a:endParaRPr lang="zh-TW" altLang="en-US"/>
          </a:p>
        </p:txBody>
      </p:sp>
    </p:spTree>
    <p:extLst>
      <p:ext uri="{BB962C8B-B14F-4D97-AF65-F5344CB8AC3E}">
        <p14:creationId xmlns:p14="http://schemas.microsoft.com/office/powerpoint/2010/main" val="37743557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要再修</a:t>
            </a:r>
            <a:endParaRPr lang="zh-TW" altLang="en-US" dirty="0"/>
          </a:p>
        </p:txBody>
      </p:sp>
    </p:spTree>
    <p:extLst>
      <p:ext uri="{BB962C8B-B14F-4D97-AF65-F5344CB8AC3E}">
        <p14:creationId xmlns:p14="http://schemas.microsoft.com/office/powerpoint/2010/main" val="40577543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455740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343565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974563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974563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3435653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343565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3435653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343565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3435653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20230834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6975C1B5-BB6E-494D-B046-0296472CB7DB}" type="datetime1">
              <a:rPr lang="zh-TW" altLang="en-US" smtClean="0"/>
              <a:pPr/>
              <a:t>2018/11/21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E3FFDE1D-EA48-414B-8A6D-FF2482F33E7F}" type="slidenum">
              <a:rPr lang="zh-TW" altLang="en-US" smtClean="0"/>
              <a:pPr/>
              <a:t>‹#›</a:t>
            </a:fld>
            <a:endParaRPr lang="zh-TW" altLang="en-US"/>
          </a:p>
        </p:txBody>
      </p:sp>
      <p:sp>
        <p:nvSpPr>
          <p:cNvPr id="8" name="矩形 7"/>
          <p:cNvSpPr/>
          <p:nvPr userDrawn="1"/>
        </p:nvSpPr>
        <p:spPr>
          <a:xfrm>
            <a:off x="-36512" y="10071"/>
            <a:ext cx="9166225" cy="682625"/>
          </a:xfrm>
          <a:prstGeom prst="rect">
            <a:avLst/>
          </a:prstGeom>
          <a:solidFill>
            <a:srgbClr val="CCECFF">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p>
        </p:txBody>
      </p:sp>
      <p:pic>
        <p:nvPicPr>
          <p:cNvPr id="9" name="Picture 2"/>
          <p:cNvPicPr>
            <a:picLocks noChangeAspect="1" noChangeArrowheads="1"/>
          </p:cNvPicPr>
          <p:nvPr userDrawn="1"/>
        </p:nvPicPr>
        <p:blipFill>
          <a:blip r:embed="rId2" cstate="print"/>
          <a:srcRect/>
          <a:stretch>
            <a:fillRect/>
          </a:stretch>
        </p:blipFill>
        <p:spPr bwMode="auto">
          <a:xfrm>
            <a:off x="-11112" y="2134"/>
            <a:ext cx="4187825" cy="681037"/>
          </a:xfrm>
          <a:prstGeom prst="rect">
            <a:avLst/>
          </a:prstGeom>
          <a:noFill/>
          <a:ln w="9525">
            <a:noFill/>
            <a:miter lim="800000"/>
            <a:headEnd/>
            <a:tailEnd/>
          </a:ln>
        </p:spPr>
      </p:pic>
      <p:sp>
        <p:nvSpPr>
          <p:cNvPr id="10" name="矩形 8"/>
          <p:cNvSpPr/>
          <p:nvPr userDrawn="1"/>
        </p:nvSpPr>
        <p:spPr>
          <a:xfrm>
            <a:off x="12699" y="6165304"/>
            <a:ext cx="9167813" cy="682625"/>
          </a:xfrm>
          <a:prstGeom prst="rect">
            <a:avLst/>
          </a:prstGeom>
          <a:solidFill>
            <a:srgbClr val="FFDB93">
              <a:alpha val="5725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p>
        </p:txBody>
      </p:sp>
    </p:spTree>
    <p:extLst>
      <p:ext uri="{BB962C8B-B14F-4D97-AF65-F5344CB8AC3E}">
        <p14:creationId xmlns:p14="http://schemas.microsoft.com/office/powerpoint/2010/main" val="22431009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4ABEE08E-9EBA-42D1-A9DD-44C69DAD85F2}" type="datetime1">
              <a:rPr lang="zh-TW" altLang="en-US" smtClean="0"/>
              <a:pPr/>
              <a:t>2018/11/21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E3FFDE1D-EA48-414B-8A6D-FF2482F33E7F}" type="slidenum">
              <a:rPr lang="zh-TW" altLang="en-US" smtClean="0"/>
              <a:pPr/>
              <a:t>‹#›</a:t>
            </a:fld>
            <a:endParaRPr lang="zh-TW" altLang="en-US"/>
          </a:p>
        </p:txBody>
      </p:sp>
    </p:spTree>
    <p:extLst>
      <p:ext uri="{BB962C8B-B14F-4D97-AF65-F5344CB8AC3E}">
        <p14:creationId xmlns:p14="http://schemas.microsoft.com/office/powerpoint/2010/main" val="12181153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ED217819-E7F1-4C87-9C91-90ED403F5B8D}" type="datetime1">
              <a:rPr lang="zh-TW" altLang="en-US" smtClean="0"/>
              <a:pPr/>
              <a:t>2018/11/21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E3FFDE1D-EA48-414B-8A6D-FF2482F33E7F}" type="slidenum">
              <a:rPr lang="zh-TW" altLang="en-US" smtClean="0"/>
              <a:pPr/>
              <a:t>‹#›</a:t>
            </a:fld>
            <a:endParaRPr lang="zh-TW" altLang="en-US"/>
          </a:p>
        </p:txBody>
      </p:sp>
    </p:spTree>
    <p:extLst>
      <p:ext uri="{BB962C8B-B14F-4D97-AF65-F5344CB8AC3E}">
        <p14:creationId xmlns:p14="http://schemas.microsoft.com/office/powerpoint/2010/main" val="265605139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10"/>
          </p:nvPr>
        </p:nvSpPr>
        <p:spPr/>
        <p:txBody>
          <a:bodyPr/>
          <a:lstStyle/>
          <a:p>
            <a:fld id="{15156821-F0E7-4820-B6E7-F3E6DD02D8A7}" type="datetime1">
              <a:rPr lang="zh-TW" altLang="en-US" smtClean="0"/>
              <a:pPr/>
              <a:t>2018/11/21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E3FFDE1D-EA48-414B-8A6D-FF2482F33E7F}" type="slidenum">
              <a:rPr lang="zh-TW" altLang="en-US" smtClean="0"/>
              <a:pPr/>
              <a:t>‹#›</a:t>
            </a:fld>
            <a:endParaRPr lang="zh-TW" altLang="en-US"/>
          </a:p>
        </p:txBody>
      </p:sp>
      <p:sp>
        <p:nvSpPr>
          <p:cNvPr id="7" name="矩形 6"/>
          <p:cNvSpPr/>
          <p:nvPr userDrawn="1"/>
        </p:nvSpPr>
        <p:spPr>
          <a:xfrm>
            <a:off x="-36512" y="10071"/>
            <a:ext cx="9166225" cy="682625"/>
          </a:xfrm>
          <a:prstGeom prst="rect">
            <a:avLst/>
          </a:prstGeom>
          <a:solidFill>
            <a:srgbClr val="CCECFF">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p>
        </p:txBody>
      </p:sp>
      <p:pic>
        <p:nvPicPr>
          <p:cNvPr id="8" name="Picture 2"/>
          <p:cNvPicPr>
            <a:picLocks noChangeAspect="1" noChangeArrowheads="1"/>
          </p:cNvPicPr>
          <p:nvPr userDrawn="1"/>
        </p:nvPicPr>
        <p:blipFill>
          <a:blip r:embed="rId2" cstate="print"/>
          <a:srcRect/>
          <a:stretch>
            <a:fillRect/>
          </a:stretch>
        </p:blipFill>
        <p:spPr bwMode="auto">
          <a:xfrm>
            <a:off x="-11112" y="2134"/>
            <a:ext cx="4187825" cy="681037"/>
          </a:xfrm>
          <a:prstGeom prst="rect">
            <a:avLst/>
          </a:prstGeom>
          <a:noFill/>
          <a:ln w="9525">
            <a:noFill/>
            <a:miter lim="800000"/>
            <a:headEnd/>
            <a:tailEnd/>
          </a:ln>
        </p:spPr>
      </p:pic>
      <p:sp>
        <p:nvSpPr>
          <p:cNvPr id="9" name="矩形 8"/>
          <p:cNvSpPr/>
          <p:nvPr userDrawn="1"/>
        </p:nvSpPr>
        <p:spPr>
          <a:xfrm>
            <a:off x="12699" y="6165304"/>
            <a:ext cx="9167813" cy="682625"/>
          </a:xfrm>
          <a:prstGeom prst="rect">
            <a:avLst/>
          </a:prstGeom>
          <a:solidFill>
            <a:srgbClr val="FFDB93">
              <a:alpha val="5725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p>
        </p:txBody>
      </p:sp>
    </p:spTree>
    <p:extLst>
      <p:ext uri="{BB962C8B-B14F-4D97-AF65-F5344CB8AC3E}">
        <p14:creationId xmlns:p14="http://schemas.microsoft.com/office/powerpoint/2010/main" val="9690469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3E57E911-9CC8-4537-9BD6-A11A7E21659A}" type="datetime1">
              <a:rPr lang="zh-TW" altLang="en-US" smtClean="0"/>
              <a:pPr/>
              <a:t>2018/11/21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E3FFDE1D-EA48-414B-8A6D-FF2482F33E7F}" type="slidenum">
              <a:rPr lang="zh-TW" altLang="en-US" smtClean="0"/>
              <a:pPr/>
              <a:t>‹#›</a:t>
            </a:fld>
            <a:endParaRPr lang="zh-TW" altLang="en-US"/>
          </a:p>
        </p:txBody>
      </p:sp>
    </p:spTree>
    <p:extLst>
      <p:ext uri="{BB962C8B-B14F-4D97-AF65-F5344CB8AC3E}">
        <p14:creationId xmlns:p14="http://schemas.microsoft.com/office/powerpoint/2010/main" val="350587605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2FB8AB28-26C9-4CC0-837F-8C66301BA336}" type="datetime1">
              <a:rPr lang="zh-TW" altLang="en-US" smtClean="0"/>
              <a:pPr/>
              <a:t>2018/11/21</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E3FFDE1D-EA48-414B-8A6D-FF2482F33E7F}" type="slidenum">
              <a:rPr lang="zh-TW" altLang="en-US" smtClean="0"/>
              <a:pPr/>
              <a:t>‹#›</a:t>
            </a:fld>
            <a:endParaRPr lang="zh-TW" altLang="en-US"/>
          </a:p>
        </p:txBody>
      </p:sp>
    </p:spTree>
    <p:extLst>
      <p:ext uri="{BB962C8B-B14F-4D97-AF65-F5344CB8AC3E}">
        <p14:creationId xmlns:p14="http://schemas.microsoft.com/office/powerpoint/2010/main" val="2491967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6375E6B4-DBB5-42C8-8A31-F62F5C1B091D}" type="datetime1">
              <a:rPr lang="zh-TW" altLang="en-US" smtClean="0"/>
              <a:pPr/>
              <a:t>2018/11/21</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E3FFDE1D-EA48-414B-8A6D-FF2482F33E7F}" type="slidenum">
              <a:rPr lang="zh-TW" altLang="en-US" smtClean="0"/>
              <a:pPr/>
              <a:t>‹#›</a:t>
            </a:fld>
            <a:endParaRPr lang="zh-TW" altLang="en-US"/>
          </a:p>
        </p:txBody>
      </p:sp>
    </p:spTree>
    <p:extLst>
      <p:ext uri="{BB962C8B-B14F-4D97-AF65-F5344CB8AC3E}">
        <p14:creationId xmlns:p14="http://schemas.microsoft.com/office/powerpoint/2010/main" val="172868689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61082084-A9B2-4B6D-93AF-8788C96FB7B2}" type="datetime1">
              <a:rPr lang="zh-TW" altLang="en-US" smtClean="0"/>
              <a:pPr/>
              <a:t>2018/11/21</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E3FFDE1D-EA48-414B-8A6D-FF2482F33E7F}" type="slidenum">
              <a:rPr lang="zh-TW" altLang="en-US" smtClean="0"/>
              <a:pPr/>
              <a:t>‹#›</a:t>
            </a:fld>
            <a:endParaRPr lang="zh-TW" altLang="en-US"/>
          </a:p>
        </p:txBody>
      </p:sp>
    </p:spTree>
    <p:extLst>
      <p:ext uri="{BB962C8B-B14F-4D97-AF65-F5344CB8AC3E}">
        <p14:creationId xmlns:p14="http://schemas.microsoft.com/office/powerpoint/2010/main" val="11065819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72647461-2E0A-410A-89C8-22BE5203585A}" type="datetime1">
              <a:rPr lang="zh-TW" altLang="en-US" smtClean="0"/>
              <a:pPr/>
              <a:t>2018/11/21</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E3FFDE1D-EA48-414B-8A6D-FF2482F33E7F}" type="slidenum">
              <a:rPr lang="zh-TW" altLang="en-US" smtClean="0"/>
              <a:pPr/>
              <a:t>‹#›</a:t>
            </a:fld>
            <a:endParaRPr lang="zh-TW" altLang="en-US"/>
          </a:p>
        </p:txBody>
      </p:sp>
    </p:spTree>
    <p:extLst>
      <p:ext uri="{BB962C8B-B14F-4D97-AF65-F5344CB8AC3E}">
        <p14:creationId xmlns:p14="http://schemas.microsoft.com/office/powerpoint/2010/main" val="408132662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36D9108F-5A6B-4060-8BCF-638D22B68A3D}" type="datetime1">
              <a:rPr lang="zh-TW" altLang="en-US" smtClean="0"/>
              <a:pPr/>
              <a:t>2018/11/21</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E3FFDE1D-EA48-414B-8A6D-FF2482F33E7F}" type="slidenum">
              <a:rPr lang="zh-TW" altLang="en-US" smtClean="0"/>
              <a:pPr/>
              <a:t>‹#›</a:t>
            </a:fld>
            <a:endParaRPr lang="zh-TW" altLang="en-US"/>
          </a:p>
        </p:txBody>
      </p:sp>
    </p:spTree>
    <p:extLst>
      <p:ext uri="{BB962C8B-B14F-4D97-AF65-F5344CB8AC3E}">
        <p14:creationId xmlns:p14="http://schemas.microsoft.com/office/powerpoint/2010/main" val="31585644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6FC518DD-911B-4F78-8DC8-6C8B3E619ED4}" type="datetime1">
              <a:rPr lang="zh-TW" altLang="en-US" smtClean="0"/>
              <a:pPr/>
              <a:t>2018/11/21</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E3FFDE1D-EA48-414B-8A6D-FF2482F33E7F}" type="slidenum">
              <a:rPr lang="zh-TW" altLang="en-US" smtClean="0"/>
              <a:pPr/>
              <a:t>‹#›</a:t>
            </a:fld>
            <a:endParaRPr lang="zh-TW" altLang="en-US"/>
          </a:p>
        </p:txBody>
      </p:sp>
    </p:spTree>
    <p:extLst>
      <p:ext uri="{BB962C8B-B14F-4D97-AF65-F5344CB8AC3E}">
        <p14:creationId xmlns:p14="http://schemas.microsoft.com/office/powerpoint/2010/main" val="38421207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1BF8AC-1EC8-49E8-9CE2-8B0E6DFC101F}" type="datetime1">
              <a:rPr lang="zh-TW" altLang="en-US" smtClean="0"/>
              <a:pPr/>
              <a:t>2018/11/21</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FFDE1D-EA48-414B-8A6D-FF2482F33E7F}" type="slidenum">
              <a:rPr lang="zh-TW" altLang="en-US" smtClean="0"/>
              <a:pPr/>
              <a:t>‹#›</a:t>
            </a:fld>
            <a:endParaRPr lang="zh-TW" altLang="en-US"/>
          </a:p>
        </p:txBody>
      </p:sp>
      <p:sp>
        <p:nvSpPr>
          <p:cNvPr id="8" name="矩形 7"/>
          <p:cNvSpPr/>
          <p:nvPr userDrawn="1"/>
        </p:nvSpPr>
        <p:spPr>
          <a:xfrm>
            <a:off x="-36512" y="10071"/>
            <a:ext cx="9166225" cy="682625"/>
          </a:xfrm>
          <a:prstGeom prst="rect">
            <a:avLst/>
          </a:prstGeom>
          <a:solidFill>
            <a:srgbClr val="CCECFF">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p>
        </p:txBody>
      </p:sp>
      <p:pic>
        <p:nvPicPr>
          <p:cNvPr id="9" name="Picture 2"/>
          <p:cNvPicPr>
            <a:picLocks noChangeAspect="1" noChangeArrowheads="1"/>
          </p:cNvPicPr>
          <p:nvPr userDrawn="1"/>
        </p:nvPicPr>
        <p:blipFill>
          <a:blip r:embed="rId13" cstate="print"/>
          <a:srcRect/>
          <a:stretch>
            <a:fillRect/>
          </a:stretch>
        </p:blipFill>
        <p:spPr bwMode="auto">
          <a:xfrm>
            <a:off x="-11112" y="2134"/>
            <a:ext cx="4187825" cy="681037"/>
          </a:xfrm>
          <a:prstGeom prst="rect">
            <a:avLst/>
          </a:prstGeom>
          <a:noFill/>
          <a:ln w="9525">
            <a:noFill/>
            <a:miter lim="800000"/>
            <a:headEnd/>
            <a:tailEnd/>
          </a:ln>
        </p:spPr>
      </p:pic>
      <p:sp>
        <p:nvSpPr>
          <p:cNvPr id="10" name="矩形 8"/>
          <p:cNvSpPr/>
          <p:nvPr userDrawn="1"/>
        </p:nvSpPr>
        <p:spPr>
          <a:xfrm>
            <a:off x="12699" y="6165304"/>
            <a:ext cx="9167813" cy="682625"/>
          </a:xfrm>
          <a:prstGeom prst="rect">
            <a:avLst/>
          </a:prstGeom>
          <a:solidFill>
            <a:srgbClr val="FFDB93">
              <a:alpha val="5725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p>
        </p:txBody>
      </p:sp>
    </p:spTree>
    <p:extLst>
      <p:ext uri="{BB962C8B-B14F-4D97-AF65-F5344CB8AC3E}">
        <p14:creationId xmlns:p14="http://schemas.microsoft.com/office/powerpoint/2010/main" val="1344556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144017" y="1916832"/>
            <a:ext cx="9108503" cy="1728192"/>
          </a:xfrm>
        </p:spPr>
        <p:txBody>
          <a:bodyPr>
            <a:normAutofit fontScale="90000"/>
          </a:bodyPr>
          <a:lstStyle/>
          <a:p>
            <a:r>
              <a:rPr lang="en-US" altLang="zh-TW" sz="6000" b="1" cap="all" dirty="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108</a:t>
            </a:r>
            <a:r>
              <a:rPr lang="zh-TW" altLang="en-US" sz="6000" b="1" cap="all" dirty="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年地方衛生</a:t>
            </a:r>
            <a:r>
              <a:rPr lang="zh-TW" altLang="en-US" sz="6000" b="1" cap="all" dirty="0" smtClean="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機關</a:t>
            </a:r>
            <a:r>
              <a:rPr lang="en-US" altLang="zh-TW" sz="6000" b="1" cap="all" dirty="0" smtClean="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
            </a:r>
            <a:br>
              <a:rPr lang="en-US" altLang="zh-TW" sz="6000" b="1" cap="all" dirty="0" smtClean="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br>
            <a:r>
              <a:rPr lang="en-US" altLang="zh-TW" sz="6000" b="1" cap="all" dirty="0" smtClean="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a:t>
            </a:r>
            <a:r>
              <a:rPr lang="zh-TW" altLang="en-US" sz="6000" b="1" cap="all" dirty="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長照業務</a:t>
            </a:r>
            <a:r>
              <a:rPr lang="en-US" altLang="zh-TW" sz="6000" b="1" cap="all" dirty="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a:t>
            </a:r>
            <a:br>
              <a:rPr lang="en-US" altLang="zh-TW" sz="6000" b="1" cap="all" dirty="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br>
            <a:r>
              <a:rPr lang="zh-TW" altLang="en-US" sz="6000" b="1" cap="all" dirty="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考評指標草案</a:t>
            </a:r>
          </a:p>
        </p:txBody>
      </p:sp>
      <p:sp>
        <p:nvSpPr>
          <p:cNvPr id="4" name="文字方塊 3"/>
          <p:cNvSpPr txBox="1"/>
          <p:nvPr/>
        </p:nvSpPr>
        <p:spPr>
          <a:xfrm>
            <a:off x="1403648" y="4284385"/>
            <a:ext cx="6336706" cy="1384995"/>
          </a:xfrm>
          <a:prstGeom prst="rect">
            <a:avLst/>
          </a:prstGeom>
          <a:noFill/>
        </p:spPr>
        <p:txBody>
          <a:bodyPr wrap="square" rtlCol="0">
            <a:spAutoFit/>
          </a:bodyPr>
          <a:lstStyle/>
          <a:p>
            <a:pPr algn="ctr"/>
            <a:r>
              <a:rPr lang="zh-TW" altLang="en-US" sz="3200" b="1" dirty="0" smtClean="0">
                <a:latin typeface="微軟正黑體" panose="020B0604030504040204" pitchFamily="34" charset="-120"/>
                <a:ea typeface="微軟正黑體" panose="020B0604030504040204" pitchFamily="34" charset="-120"/>
              </a:rPr>
              <a:t>衛生福利部</a:t>
            </a:r>
            <a:endParaRPr lang="en-US" altLang="zh-TW" sz="3200" b="1" dirty="0" smtClean="0">
              <a:latin typeface="微軟正黑體" panose="020B0604030504040204" pitchFamily="34" charset="-120"/>
              <a:ea typeface="微軟正黑體" panose="020B0604030504040204" pitchFamily="34" charset="-120"/>
            </a:endParaRPr>
          </a:p>
          <a:p>
            <a:pPr algn="ctr"/>
            <a:endParaRPr lang="en-US" altLang="zh-TW" sz="3200" b="1" dirty="0">
              <a:latin typeface="微軟正黑體" panose="020B0604030504040204" pitchFamily="34" charset="-120"/>
              <a:ea typeface="微軟正黑體" panose="020B0604030504040204" pitchFamily="34" charset="-120"/>
            </a:endParaRPr>
          </a:p>
          <a:p>
            <a:pPr algn="ctr"/>
            <a:r>
              <a:rPr lang="en-US" altLang="zh-TW" sz="2000" b="1" dirty="0" smtClean="0">
                <a:latin typeface="微軟正黑體" panose="020B0604030504040204" pitchFamily="34" charset="-120"/>
                <a:ea typeface="微軟正黑體" panose="020B0604030504040204" pitchFamily="34" charset="-120"/>
              </a:rPr>
              <a:t>107</a:t>
            </a:r>
            <a:r>
              <a:rPr lang="zh-TW" altLang="en-US" sz="2000" b="1" dirty="0" smtClean="0">
                <a:latin typeface="微軟正黑體" panose="020B0604030504040204" pitchFamily="34" charset="-120"/>
                <a:ea typeface="微軟正黑體" panose="020B0604030504040204" pitchFamily="34" charset="-120"/>
              </a:rPr>
              <a:t>年</a:t>
            </a:r>
            <a:r>
              <a:rPr lang="en-US" altLang="zh-TW" sz="2000" b="1" dirty="0" smtClean="0">
                <a:latin typeface="微軟正黑體" panose="020B0604030504040204" pitchFamily="34" charset="-120"/>
                <a:ea typeface="微軟正黑體" panose="020B0604030504040204" pitchFamily="34" charset="-120"/>
              </a:rPr>
              <a:t>11</a:t>
            </a:r>
            <a:r>
              <a:rPr lang="zh-TW" altLang="en-US" sz="2000" b="1" dirty="0" smtClean="0">
                <a:latin typeface="微軟正黑體" panose="020B0604030504040204" pitchFamily="34" charset="-120"/>
                <a:ea typeface="微軟正黑體" panose="020B0604030504040204" pitchFamily="34" charset="-120"/>
              </a:rPr>
              <a:t>月</a:t>
            </a:r>
            <a:r>
              <a:rPr lang="en-US" altLang="zh-TW" sz="2000" b="1" dirty="0" smtClean="0">
                <a:latin typeface="微軟正黑體" panose="020B0604030504040204" pitchFamily="34" charset="-120"/>
                <a:ea typeface="微軟正黑體" panose="020B0604030504040204" pitchFamily="34" charset="-120"/>
              </a:rPr>
              <a:t>26</a:t>
            </a:r>
            <a:r>
              <a:rPr lang="zh-TW" altLang="en-US" sz="2000" b="1" dirty="0" smtClean="0">
                <a:latin typeface="微軟正黑體" panose="020B0604030504040204" pitchFamily="34" charset="-120"/>
                <a:ea typeface="微軟正黑體" panose="020B0604030504040204" pitchFamily="34" charset="-120"/>
              </a:rPr>
              <a:t>日</a:t>
            </a:r>
            <a:endParaRPr lang="zh-TW" altLang="en-US" sz="20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9165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31032" y="520262"/>
            <a:ext cx="8712968" cy="1108538"/>
          </a:xfrm>
        </p:spPr>
        <p:txBody>
          <a:bodyPr vert="horz" lIns="91440" tIns="45720" rIns="91440" bIns="45720" rtlCol="0" anchor="ctr">
            <a:normAutofit fontScale="90000"/>
          </a:bodyPr>
          <a:lstStyle/>
          <a:p>
            <a:pPr algn="l"/>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二、</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資源</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一</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社區整體照顧服務體系建置情形</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(13</a:t>
            </a:r>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)(1/4)</a:t>
            </a:r>
            <a:endPar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7" name="投影片編號版面配置區 6"/>
          <p:cNvSpPr>
            <a:spLocks noGrp="1"/>
          </p:cNvSpPr>
          <p:nvPr>
            <p:ph type="sldNum" sz="quarter" idx="12"/>
          </p:nvPr>
        </p:nvSpPr>
        <p:spPr>
          <a:xfrm>
            <a:off x="8382000" y="6492240"/>
            <a:ext cx="762000" cy="365760"/>
          </a:xfrm>
        </p:spPr>
        <p:txBody>
          <a:bodyPr/>
          <a:lstStyle/>
          <a:p>
            <a:fld id="{B2241029-E8B3-4A71-8533-EAA168E9F39D}" type="slidenum">
              <a:rPr lang="zh-TW" altLang="en-US" smtClean="0">
                <a:solidFill>
                  <a:srgbClr val="000000"/>
                </a:solidFill>
              </a:rPr>
              <a:pPr/>
              <a:t>10</a:t>
            </a:fld>
            <a:endParaRPr lang="zh-TW" altLang="en-US" dirty="0">
              <a:solidFill>
                <a:srgbClr val="000000"/>
              </a:solidFill>
            </a:endParaRPr>
          </a:p>
        </p:txBody>
      </p:sp>
      <p:sp>
        <p:nvSpPr>
          <p:cNvPr id="6" name="內容版面配置區 2"/>
          <p:cNvSpPr>
            <a:spLocks noGrp="1"/>
          </p:cNvSpPr>
          <p:nvPr>
            <p:ph idx="1"/>
          </p:nvPr>
        </p:nvSpPr>
        <p:spPr>
          <a:xfrm>
            <a:off x="533400" y="1407812"/>
            <a:ext cx="8229600" cy="4536504"/>
          </a:xfrm>
        </p:spPr>
        <p:txBody>
          <a:bodyPr>
            <a:normAutofit/>
          </a:bodyPr>
          <a:lstStyle/>
          <a:p>
            <a:pPr marL="109728" indent="0">
              <a:lnSpc>
                <a:spcPts val="4000"/>
              </a:lnSpc>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考評依據</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lnSpc>
                <a:spcPts val="4000"/>
              </a:lnSpc>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縣市提報目標達成情形</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(4</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p>
          <a:p>
            <a:pPr marL="109728" indent="0">
              <a:lnSpc>
                <a:spcPts val="4000"/>
              </a:lnSpc>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2)A</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單位個管服務涵蓋率</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(4</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p>
          <a:p>
            <a:pPr marL="109728" indent="0">
              <a:lnSpc>
                <a:spcPts val="4000"/>
              </a:lnSpc>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3)C</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單位服務涵蓋率</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(5</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623888" indent="-514350">
              <a:lnSpc>
                <a:spcPts val="4000"/>
              </a:lnSpc>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2.</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資料來源</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p>
          <a:p>
            <a:pPr marL="623888" indent="-514350">
              <a:lnSpc>
                <a:spcPts val="4000"/>
              </a:lnSpc>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  (1)</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長</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照機構暨人員管理資訊系統</a:t>
            </a:r>
          </a:p>
          <a:p>
            <a:pPr marL="623888" indent="-514350">
              <a:lnSpc>
                <a:spcPts val="4000"/>
              </a:lnSpc>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  (2)</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照管系統</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zh-TW" altLang="zh-TW"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41488960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31032" y="520262"/>
            <a:ext cx="8712968" cy="1108538"/>
          </a:xfrm>
        </p:spPr>
        <p:txBody>
          <a:bodyPr vert="horz" lIns="91440" tIns="45720" rIns="91440" bIns="45720" rtlCol="0" anchor="ctr">
            <a:normAutofit fontScale="90000"/>
          </a:bodyPr>
          <a:lstStyle/>
          <a:p>
            <a:pPr algn="l"/>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二、</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資源</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一</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社區整體照顧服務體系建置情形</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(13</a:t>
            </a:r>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)(2/4)</a:t>
            </a:r>
            <a:endPar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533400" y="1407812"/>
            <a:ext cx="8229600" cy="4536504"/>
          </a:xfrm>
        </p:spPr>
        <p:txBody>
          <a:bodyPr>
            <a:normAutofit/>
          </a:bodyPr>
          <a:lstStyle/>
          <a:p>
            <a:pPr marL="109728" indent="0">
              <a:lnSpc>
                <a:spcPts val="4000"/>
              </a:lnSpc>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3</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評分標準：</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lnSpc>
                <a:spcPts val="4000"/>
              </a:lnSpc>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縣市提報目標達成情形</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(4</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p>
          <a:p>
            <a:pPr marL="109728" indent="0">
              <a:buNone/>
            </a:pP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縣市提報目標</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C</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單位</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數達成情形</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=【108</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年實際布建值</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(A+C</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單位</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)/108</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年提報目標目標值</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(A+C</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單位</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zh-TW" altLang="zh-TW"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7" name="投影片編號版面配置區 6"/>
          <p:cNvSpPr>
            <a:spLocks noGrp="1"/>
          </p:cNvSpPr>
          <p:nvPr>
            <p:ph type="sldNum" sz="quarter" idx="12"/>
          </p:nvPr>
        </p:nvSpPr>
        <p:spPr>
          <a:xfrm>
            <a:off x="8382000" y="6492240"/>
            <a:ext cx="762000" cy="365760"/>
          </a:xfrm>
        </p:spPr>
        <p:txBody>
          <a:bodyPr/>
          <a:lstStyle/>
          <a:p>
            <a:fld id="{B2241029-E8B3-4A71-8533-EAA168E9F39D}" type="slidenum">
              <a:rPr lang="zh-TW" altLang="en-US" smtClean="0">
                <a:solidFill>
                  <a:srgbClr val="000000"/>
                </a:solidFill>
              </a:rPr>
              <a:pPr/>
              <a:t>11</a:t>
            </a:fld>
            <a:endParaRPr lang="zh-TW" altLang="en-US" dirty="0">
              <a:solidFill>
                <a:srgbClr val="000000"/>
              </a:solidFill>
            </a:endParaRPr>
          </a:p>
        </p:txBody>
      </p:sp>
      <p:graphicFrame>
        <p:nvGraphicFramePr>
          <p:cNvPr id="5" name="表格 4"/>
          <p:cNvGraphicFramePr>
            <a:graphicFrameLocks noGrp="1"/>
          </p:cNvGraphicFramePr>
          <p:nvPr>
            <p:extLst>
              <p:ext uri="{D42A27DB-BD31-4B8C-83A1-F6EECF244321}">
                <p14:modId xmlns:p14="http://schemas.microsoft.com/office/powerpoint/2010/main" val="3102042016"/>
              </p:ext>
            </p:extLst>
          </p:nvPr>
        </p:nvGraphicFramePr>
        <p:xfrm>
          <a:off x="1547664" y="3645024"/>
          <a:ext cx="5400600" cy="2304257"/>
        </p:xfrm>
        <a:graphic>
          <a:graphicData uri="http://schemas.openxmlformats.org/drawingml/2006/table">
            <a:tbl>
              <a:tblPr firstRow="1" firstCol="1" lastRow="1" lastCol="1" bandRow="1" bandCol="1"/>
              <a:tblGrid>
                <a:gridCol w="4248472">
                  <a:extLst>
                    <a:ext uri="{9D8B030D-6E8A-4147-A177-3AD203B41FA5}">
                      <a16:colId xmlns="" xmlns:a16="http://schemas.microsoft.com/office/drawing/2014/main" val="1812367543"/>
                    </a:ext>
                  </a:extLst>
                </a:gridCol>
                <a:gridCol w="1152128">
                  <a:extLst>
                    <a:ext uri="{9D8B030D-6E8A-4147-A177-3AD203B41FA5}">
                      <a16:colId xmlns="" xmlns:a16="http://schemas.microsoft.com/office/drawing/2014/main" val="663894716"/>
                    </a:ext>
                  </a:extLst>
                </a:gridCol>
              </a:tblGrid>
              <a:tr h="768085">
                <a:tc>
                  <a:txBody>
                    <a:bodyPr/>
                    <a:lstStyle/>
                    <a:p>
                      <a:pPr>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縣市提報目標</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(A</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C</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級單位</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數達成率</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評分</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700059461"/>
                  </a:ext>
                </a:extLst>
              </a:tr>
              <a:tr h="384043">
                <a:tc>
                  <a:txBody>
                    <a:bodyPr/>
                    <a:lstStyle/>
                    <a:p>
                      <a:pPr marL="312420" indent="-312420" algn="ctr">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100%</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4</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064241565"/>
                  </a:ext>
                </a:extLst>
              </a:tr>
              <a:tr h="384043">
                <a:tc>
                  <a:txBody>
                    <a:bodyPr/>
                    <a:lstStyle/>
                    <a:p>
                      <a:pPr marL="312420" indent="-312420"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95%</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100%</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3</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386722634"/>
                  </a:ext>
                </a:extLst>
              </a:tr>
              <a:tr h="384043">
                <a:tc>
                  <a:txBody>
                    <a:bodyPr/>
                    <a:lstStyle/>
                    <a:p>
                      <a:pPr marL="312420" indent="-312420"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90%</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95%</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2</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708240795"/>
                  </a:ext>
                </a:extLst>
              </a:tr>
              <a:tr h="384043">
                <a:tc>
                  <a:txBody>
                    <a:bodyPr/>
                    <a:lstStyle/>
                    <a:p>
                      <a:pPr marL="312420" indent="-312420"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&lt;90%</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1</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635180"/>
                  </a:ext>
                </a:extLst>
              </a:tr>
            </a:tbl>
          </a:graphicData>
        </a:graphic>
      </p:graphicFrame>
    </p:spTree>
    <p:extLst>
      <p:ext uri="{BB962C8B-B14F-4D97-AF65-F5344CB8AC3E}">
        <p14:creationId xmlns:p14="http://schemas.microsoft.com/office/powerpoint/2010/main" val="36612299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31032" y="520262"/>
            <a:ext cx="8712968" cy="1108538"/>
          </a:xfrm>
        </p:spPr>
        <p:txBody>
          <a:bodyPr vert="horz" lIns="91440" tIns="45720" rIns="91440" bIns="45720" rtlCol="0" anchor="ctr">
            <a:normAutofit fontScale="90000"/>
          </a:bodyPr>
          <a:lstStyle/>
          <a:p>
            <a:pPr algn="l"/>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二、</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資源</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一</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社區整體照顧服務體系建置情形</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(13</a:t>
            </a:r>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)(3/4)</a:t>
            </a:r>
            <a:endPar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533400" y="1407812"/>
            <a:ext cx="8229600" cy="4536504"/>
          </a:xfrm>
        </p:spPr>
        <p:txBody>
          <a:bodyPr>
            <a:normAutofit/>
          </a:bodyPr>
          <a:lstStyle/>
          <a:p>
            <a:pPr marL="109728" indent="0">
              <a:lnSpc>
                <a:spcPts val="4000"/>
              </a:lnSpc>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3</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評分標準：</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(2)A</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單位個管服務涵蓋率</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=【108</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年</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個管服務人數</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縣</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市長照 </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服務</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人數</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】×100﹪</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(4</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zh-TW" altLang="zh-TW"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7" name="投影片編號版面配置區 6"/>
          <p:cNvSpPr>
            <a:spLocks noGrp="1"/>
          </p:cNvSpPr>
          <p:nvPr>
            <p:ph type="sldNum" sz="quarter" idx="12"/>
          </p:nvPr>
        </p:nvSpPr>
        <p:spPr>
          <a:xfrm>
            <a:off x="8382000" y="6492240"/>
            <a:ext cx="762000" cy="365760"/>
          </a:xfrm>
        </p:spPr>
        <p:txBody>
          <a:bodyPr/>
          <a:lstStyle/>
          <a:p>
            <a:fld id="{B2241029-E8B3-4A71-8533-EAA168E9F39D}" type="slidenum">
              <a:rPr lang="zh-TW" altLang="en-US" smtClean="0">
                <a:solidFill>
                  <a:srgbClr val="000000"/>
                </a:solidFill>
              </a:rPr>
              <a:pPr/>
              <a:t>12</a:t>
            </a:fld>
            <a:endParaRPr lang="zh-TW" altLang="en-US" dirty="0">
              <a:solidFill>
                <a:srgbClr val="000000"/>
              </a:solidFill>
            </a:endParaRPr>
          </a:p>
        </p:txBody>
      </p:sp>
      <p:graphicFrame>
        <p:nvGraphicFramePr>
          <p:cNvPr id="6" name="表格 5"/>
          <p:cNvGraphicFramePr>
            <a:graphicFrameLocks noGrp="1"/>
          </p:cNvGraphicFramePr>
          <p:nvPr>
            <p:extLst>
              <p:ext uri="{D42A27DB-BD31-4B8C-83A1-F6EECF244321}">
                <p14:modId xmlns:p14="http://schemas.microsoft.com/office/powerpoint/2010/main" val="1122847762"/>
              </p:ext>
            </p:extLst>
          </p:nvPr>
        </p:nvGraphicFramePr>
        <p:xfrm>
          <a:off x="2123728" y="3139833"/>
          <a:ext cx="3804816" cy="1597845"/>
        </p:xfrm>
        <a:graphic>
          <a:graphicData uri="http://schemas.openxmlformats.org/drawingml/2006/table">
            <a:tbl>
              <a:tblPr firstRow="1" firstCol="1" lastRow="1" lastCol="1" bandRow="1" bandCol="1"/>
              <a:tblGrid>
                <a:gridCol w="2644191">
                  <a:extLst>
                    <a:ext uri="{9D8B030D-6E8A-4147-A177-3AD203B41FA5}">
                      <a16:colId xmlns="" xmlns:a16="http://schemas.microsoft.com/office/drawing/2014/main" val="3000211218"/>
                    </a:ext>
                  </a:extLst>
                </a:gridCol>
                <a:gridCol w="1160625">
                  <a:extLst>
                    <a:ext uri="{9D8B030D-6E8A-4147-A177-3AD203B41FA5}">
                      <a16:colId xmlns="" xmlns:a16="http://schemas.microsoft.com/office/drawing/2014/main" val="1383357383"/>
                    </a:ext>
                  </a:extLst>
                </a:gridCol>
              </a:tblGrid>
              <a:tr h="319569">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A</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單位個管服務涵蓋率</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評分</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100599142"/>
                  </a:ext>
                </a:extLst>
              </a:tr>
              <a:tr h="319569">
                <a:tc>
                  <a:txBody>
                    <a:bodyPr/>
                    <a:lstStyle/>
                    <a:p>
                      <a:pPr algn="ctr">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40%</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4</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032049696"/>
                  </a:ext>
                </a:extLst>
              </a:tr>
              <a:tr h="319569">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30%</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40%</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3</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520121507"/>
                  </a:ext>
                </a:extLst>
              </a:tr>
              <a:tr h="319569">
                <a:tc>
                  <a:txBody>
                    <a:bodyPr/>
                    <a:lstStyle/>
                    <a:p>
                      <a:pPr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20%</a:t>
                      </a: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a:effectLst/>
                          <a:latin typeface="Times New Roman" panose="02020603050405020304" pitchFamily="18" charset="0"/>
                          <a:ea typeface="標楷體" panose="03000509000000000000" pitchFamily="65" charset="-120"/>
                          <a:cs typeface="Times New Roman" panose="02020603050405020304" pitchFamily="18" charset="0"/>
                        </a:rPr>
                        <a:t>30%</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2</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670367599"/>
                  </a:ext>
                </a:extLst>
              </a:tr>
              <a:tr h="319569">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&lt;20%</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1</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404425784"/>
                  </a:ext>
                </a:extLst>
              </a:tr>
            </a:tbl>
          </a:graphicData>
        </a:graphic>
      </p:graphicFrame>
      <p:sp>
        <p:nvSpPr>
          <p:cNvPr id="8" name="矩形 7"/>
          <p:cNvSpPr/>
          <p:nvPr/>
        </p:nvSpPr>
        <p:spPr>
          <a:xfrm>
            <a:off x="683568" y="5085184"/>
            <a:ext cx="7488832" cy="523220"/>
          </a:xfrm>
          <a:prstGeom prst="rect">
            <a:avLst/>
          </a:prstGeom>
        </p:spPr>
        <p:txBody>
          <a:bodyPr wrap="square">
            <a:spAutoFit/>
          </a:bodyPr>
          <a:lstStyle/>
          <a:p>
            <a:pPr marL="901700" indent="-596900">
              <a:spcAft>
                <a:spcPts val="0"/>
              </a:spcAft>
            </a:pPr>
            <a:r>
              <a:rPr lang="zh-TW" altLang="zh-TW" sz="1400" kern="100" dirty="0">
                <a:latin typeface="Times New Roman" panose="02020603050405020304" pitchFamily="18" charset="0"/>
                <a:ea typeface="標楷體" panose="03000509000000000000" pitchFamily="65" charset="-120"/>
                <a:cs typeface="Times New Roman" panose="02020603050405020304" pitchFamily="18" charset="0"/>
              </a:rPr>
              <a:t>註：</a:t>
            </a:r>
            <a:r>
              <a:rPr lang="en-US" altLang="zh-TW" sz="1400" kern="100" dirty="0">
                <a:latin typeface="Times New Roman" panose="02020603050405020304" pitchFamily="18" charset="0"/>
                <a:ea typeface="標楷體" panose="03000509000000000000" pitchFamily="65" charset="-120"/>
                <a:cs typeface="Times New Roman" panose="02020603050405020304" pitchFamily="18" charset="0"/>
              </a:rPr>
              <a:t>1</a:t>
            </a:r>
            <a:r>
              <a:rPr lang="en-US" altLang="zh-TW" sz="1400" kern="1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400" kern="1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1400" kern="100" dirty="0" smtClean="0">
                <a:latin typeface="Times New Roman" panose="02020603050405020304" pitchFamily="18" charset="0"/>
                <a:ea typeface="標楷體" panose="03000509000000000000" pitchFamily="65" charset="-120"/>
                <a:cs typeface="Times New Roman" panose="02020603050405020304" pitchFamily="18" charset="0"/>
              </a:rPr>
              <a:t>A</a:t>
            </a:r>
            <a:r>
              <a:rPr lang="zh-TW" altLang="zh-TW" sz="1400" kern="100" dirty="0">
                <a:latin typeface="Times New Roman" panose="02020603050405020304" pitchFamily="18" charset="0"/>
                <a:ea typeface="標楷體" panose="03000509000000000000" pitchFamily="65" charset="-120"/>
                <a:cs typeface="Times New Roman" panose="02020603050405020304" pitchFamily="18" charset="0"/>
              </a:rPr>
              <a:t>個管服務人數以領取給付及支付</a:t>
            </a:r>
            <a:r>
              <a:rPr lang="zh-TW" altLang="zh-TW" sz="1400" kern="100" dirty="0" smtClean="0">
                <a:latin typeface="Times New Roman" panose="02020603050405020304" pitchFamily="18" charset="0"/>
                <a:ea typeface="標楷體" panose="03000509000000000000" pitchFamily="65" charset="-120"/>
                <a:cs typeface="Times New Roman" panose="02020603050405020304" pitchFamily="18" charset="0"/>
              </a:rPr>
              <a:t>新制</a:t>
            </a:r>
            <a:r>
              <a:rPr lang="en-US" altLang="zh-TW" sz="1400" kern="100" dirty="0" smtClean="0">
                <a:latin typeface="Times New Roman" panose="02020603050405020304" pitchFamily="18" charset="0"/>
                <a:cs typeface="Times New Roman" panose="02020603050405020304" pitchFamily="18" charset="0"/>
              </a:rPr>
              <a:t>AA01</a:t>
            </a:r>
            <a:r>
              <a:rPr lang="zh-TW" altLang="zh-TW" sz="1400" kern="1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1400" kern="100" dirty="0">
                <a:latin typeface="Times New Roman" panose="02020603050405020304" pitchFamily="18" charset="0"/>
                <a:ea typeface="標楷體" panose="03000509000000000000" pitchFamily="65" charset="-120"/>
                <a:cs typeface="Times New Roman" panose="02020603050405020304" pitchFamily="18" charset="0"/>
              </a:rPr>
              <a:t>AA02</a:t>
            </a:r>
            <a:r>
              <a:rPr lang="zh-TW" altLang="zh-TW" sz="1400" kern="100" dirty="0">
                <a:latin typeface="Times New Roman" panose="02020603050405020304" pitchFamily="18" charset="0"/>
                <a:ea typeface="標楷體" panose="03000509000000000000" pitchFamily="65" charset="-120"/>
                <a:cs typeface="Times New Roman" panose="02020603050405020304" pitchFamily="18" charset="0"/>
              </a:rPr>
              <a:t>碼的個案為準。</a:t>
            </a:r>
            <a:endParaRPr lang="zh-TW" altLang="zh-TW" sz="1400" kern="100" dirty="0">
              <a:latin typeface="Times New Roman" panose="02020603050405020304" pitchFamily="18" charset="0"/>
              <a:cs typeface="Times New Roman" panose="02020603050405020304" pitchFamily="18" charset="0"/>
            </a:endParaRPr>
          </a:p>
          <a:p>
            <a:pPr marL="809625" indent="-288925">
              <a:spcAft>
                <a:spcPts val="0"/>
              </a:spcAft>
            </a:pPr>
            <a:r>
              <a:rPr lang="en-US" altLang="zh-TW" sz="1400" kern="100" dirty="0">
                <a:latin typeface="Times New Roman" panose="02020603050405020304" pitchFamily="18" charset="0"/>
                <a:cs typeface="Times New Roman" panose="02020603050405020304" pitchFamily="18" charset="0"/>
              </a:rPr>
              <a:t>  </a:t>
            </a:r>
            <a:r>
              <a:rPr lang="zh-TW" altLang="en-US" sz="1400" kern="100" dirty="0" smtClean="0">
                <a:latin typeface="Times New Roman" panose="02020603050405020304" pitchFamily="18" charset="0"/>
                <a:cs typeface="Times New Roman" panose="02020603050405020304" pitchFamily="18" charset="0"/>
              </a:rPr>
              <a:t> </a:t>
            </a:r>
            <a:r>
              <a:rPr lang="en-US" altLang="zh-TW" sz="1400" kern="100" dirty="0" smtClean="0">
                <a:latin typeface="Times New Roman" panose="02020603050405020304" pitchFamily="18" charset="0"/>
                <a:cs typeface="Times New Roman" panose="02020603050405020304" pitchFamily="18" charset="0"/>
              </a:rPr>
              <a:t> 2.</a:t>
            </a:r>
            <a:r>
              <a:rPr lang="zh-TW" altLang="zh-TW" sz="1400" kern="100" dirty="0" smtClean="0">
                <a:latin typeface="Times New Roman" panose="02020603050405020304" pitchFamily="18" charset="0"/>
                <a:ea typeface="標楷體" panose="03000509000000000000" pitchFamily="65" charset="-120"/>
                <a:cs typeface="Times New Roman" panose="02020603050405020304" pitchFamily="18" charset="0"/>
              </a:rPr>
              <a:t>轄</a:t>
            </a:r>
            <a:r>
              <a:rPr lang="zh-TW" altLang="zh-TW" sz="1400" kern="100" dirty="0">
                <a:latin typeface="Times New Roman" panose="02020603050405020304" pitchFamily="18" charset="0"/>
                <a:ea typeface="標楷體" panose="03000509000000000000" pitchFamily="65" charset="-120"/>
                <a:cs typeface="Times New Roman" panose="02020603050405020304" pitchFamily="18" charset="0"/>
              </a:rPr>
              <a:t>內無</a:t>
            </a:r>
            <a:r>
              <a:rPr lang="en-US" altLang="zh-TW" sz="1400" kern="100" dirty="0">
                <a:latin typeface="Times New Roman" panose="02020603050405020304" pitchFamily="18" charset="0"/>
                <a:ea typeface="標楷體" panose="03000509000000000000" pitchFamily="65" charset="-120"/>
                <a:cs typeface="Times New Roman" panose="02020603050405020304" pitchFamily="18" charset="0"/>
              </a:rPr>
              <a:t>A</a:t>
            </a:r>
            <a:r>
              <a:rPr lang="zh-TW" altLang="zh-TW" sz="1400" kern="100" dirty="0">
                <a:latin typeface="Times New Roman" panose="02020603050405020304" pitchFamily="18" charset="0"/>
                <a:ea typeface="標楷體" panose="03000509000000000000" pitchFamily="65" charset="-120"/>
                <a:cs typeface="Times New Roman" panose="02020603050405020304" pitchFamily="18" charset="0"/>
              </a:rPr>
              <a:t>個管服務人數者本項零分</a:t>
            </a:r>
            <a:r>
              <a:rPr lang="en-US" altLang="zh-TW" sz="1400" kern="1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1400" kern="100" dirty="0">
                <a:latin typeface="Times New Roman" panose="02020603050405020304" pitchFamily="18" charset="0"/>
                <a:ea typeface="標楷體" panose="03000509000000000000" pitchFamily="65" charset="-120"/>
                <a:cs typeface="Times New Roman" panose="02020603050405020304" pitchFamily="18" charset="0"/>
              </a:rPr>
              <a:t>離島</a:t>
            </a:r>
            <a:r>
              <a:rPr lang="zh-TW" altLang="zh-TW" sz="1400" kern="100" dirty="0" smtClean="0">
                <a:latin typeface="Times New Roman" panose="02020603050405020304" pitchFamily="18" charset="0"/>
                <a:ea typeface="標楷體" panose="03000509000000000000" pitchFamily="65" charset="-120"/>
                <a:cs typeface="Times New Roman" panose="02020603050405020304" pitchFamily="18" charset="0"/>
              </a:rPr>
              <a:t>縣</a:t>
            </a:r>
            <a:r>
              <a:rPr lang="zh-TW" altLang="en-US" sz="1400" kern="1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1400" kern="100" dirty="0" smtClean="0">
                <a:latin typeface="Times New Roman" panose="02020603050405020304" pitchFamily="18" charset="0"/>
                <a:ea typeface="標楷體" panose="03000509000000000000" pitchFamily="65" charset="-120"/>
                <a:cs typeface="Times New Roman" panose="02020603050405020304" pitchFamily="18" charset="0"/>
              </a:rPr>
              <a:t>市若無</a:t>
            </a:r>
            <a:r>
              <a:rPr lang="en-US" altLang="zh-TW" sz="1400" kern="100" dirty="0" smtClean="0">
                <a:latin typeface="Times New Roman" panose="02020603050405020304" pitchFamily="18" charset="0"/>
                <a:ea typeface="標楷體" panose="03000509000000000000" pitchFamily="65" charset="-120"/>
                <a:cs typeface="Times New Roman" panose="02020603050405020304" pitchFamily="18" charset="0"/>
              </a:rPr>
              <a:t>A</a:t>
            </a:r>
            <a:r>
              <a:rPr lang="zh-TW" altLang="zh-TW" sz="1400" kern="100" dirty="0" smtClean="0">
                <a:latin typeface="Times New Roman" panose="02020603050405020304" pitchFamily="18" charset="0"/>
                <a:ea typeface="標楷體" panose="03000509000000000000" pitchFamily="65" charset="-120"/>
                <a:cs typeface="Times New Roman" panose="02020603050405020304" pitchFamily="18" charset="0"/>
              </a:rPr>
              <a:t>單位</a:t>
            </a:r>
            <a:r>
              <a:rPr lang="zh-TW" altLang="zh-TW" sz="1400" kern="100" dirty="0">
                <a:latin typeface="Times New Roman" panose="02020603050405020304" pitchFamily="18" charset="0"/>
                <a:ea typeface="標楷體" panose="03000509000000000000" pitchFamily="65" charset="-120"/>
                <a:cs typeface="Times New Roman" panose="02020603050405020304" pitchFamily="18" charset="0"/>
              </a:rPr>
              <a:t>者，該項不計分</a:t>
            </a:r>
            <a:r>
              <a:rPr lang="en-US" altLang="zh-TW" sz="1400" kern="1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1400" kern="100" dirty="0">
                <a:latin typeface="Times New Roman" panose="02020603050405020304" pitchFamily="18" charset="0"/>
                <a:ea typeface="標楷體" panose="03000509000000000000" pitchFamily="65" charset="-120"/>
                <a:cs typeface="Times New Roman" panose="02020603050405020304" pitchFamily="18" charset="0"/>
              </a:rPr>
              <a:t>。</a:t>
            </a:r>
            <a:endParaRPr lang="zh-TW" altLang="zh-TW" sz="1400" kern="100" dirty="0">
              <a:latin typeface="Times New Roman" panose="02020603050405020304" pitchFamily="18" charset="0"/>
              <a:cs typeface="Times New Roman" panose="02020603050405020304" pitchFamily="18" charset="0"/>
            </a:endParaRPr>
          </a:p>
        </p:txBody>
      </p:sp>
      <p:sp>
        <p:nvSpPr>
          <p:cNvPr id="9" name="矩形 8"/>
          <p:cNvSpPr/>
          <p:nvPr/>
        </p:nvSpPr>
        <p:spPr>
          <a:xfrm>
            <a:off x="971600" y="5597951"/>
            <a:ext cx="6552728" cy="523220"/>
          </a:xfrm>
          <a:prstGeom prst="rect">
            <a:avLst/>
          </a:prstGeom>
        </p:spPr>
        <p:txBody>
          <a:bodyPr wrap="square">
            <a:spAutoFit/>
          </a:bodyPr>
          <a:lstStyle/>
          <a:p>
            <a:pPr algn="just">
              <a:spcAft>
                <a:spcPts val="0"/>
              </a:spcAft>
            </a:pPr>
            <a:r>
              <a:rPr lang="zh-TW" altLang="zh-TW" sz="1400" kern="100" dirty="0">
                <a:latin typeface="Times New Roman" panose="02020603050405020304" pitchFamily="18" charset="0"/>
                <a:ea typeface="標楷體" panose="03000509000000000000" pitchFamily="65" charset="-120"/>
                <a:cs typeface="Times New Roman" panose="02020603050405020304" pitchFamily="18" charset="0"/>
              </a:rPr>
              <a:t>【總分滿分以</a:t>
            </a:r>
            <a:r>
              <a:rPr lang="en-US" altLang="zh-TW" sz="1400" kern="100" dirty="0">
                <a:latin typeface="Times New Roman" panose="02020603050405020304" pitchFamily="18" charset="0"/>
                <a:ea typeface="標楷體" panose="03000509000000000000" pitchFamily="65" charset="-120"/>
                <a:cs typeface="Times New Roman" panose="02020603050405020304" pitchFamily="18" charset="0"/>
              </a:rPr>
              <a:t>100</a:t>
            </a:r>
            <a:r>
              <a:rPr lang="zh-TW" altLang="zh-TW" sz="1400" kern="100" dirty="0">
                <a:latin typeface="Times New Roman" panose="02020603050405020304" pitchFamily="18" charset="0"/>
                <a:ea typeface="標楷體" panose="03000509000000000000" pitchFamily="65" charset="-120"/>
                <a:cs typeface="Times New Roman" panose="02020603050405020304" pitchFamily="18" charset="0"/>
              </a:rPr>
              <a:t>分列計，如任一地方政府，有任一項不計分者，將扣除其總分後</a:t>
            </a:r>
            <a:r>
              <a:rPr lang="zh-TW" altLang="zh-TW" sz="1400" kern="1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400" kern="100" dirty="0" smtClean="0">
              <a:latin typeface="Times New Roman" panose="02020603050405020304" pitchFamily="18" charset="0"/>
              <a:ea typeface="標楷體" panose="03000509000000000000" pitchFamily="65" charset="-120"/>
              <a:cs typeface="Times New Roman" panose="02020603050405020304" pitchFamily="18" charset="0"/>
            </a:endParaRPr>
          </a:p>
          <a:p>
            <a:pPr algn="just">
              <a:spcAft>
                <a:spcPts val="0"/>
              </a:spcAft>
            </a:pPr>
            <a:r>
              <a:rPr lang="zh-TW" altLang="en-US" sz="1400" kern="1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1400" kern="1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1400" kern="100" dirty="0" smtClean="0">
                <a:latin typeface="Times New Roman" panose="02020603050405020304" pitchFamily="18" charset="0"/>
                <a:ea typeface="標楷體" panose="03000509000000000000" pitchFamily="65" charset="-120"/>
                <a:cs typeface="Times New Roman" panose="02020603050405020304" pitchFamily="18" charset="0"/>
              </a:rPr>
              <a:t>反</a:t>
            </a:r>
            <a:r>
              <a:rPr lang="zh-TW" altLang="zh-TW" sz="1400" kern="100" dirty="0">
                <a:latin typeface="Times New Roman" panose="02020603050405020304" pitchFamily="18" charset="0"/>
                <a:ea typeface="標楷體" panose="03000509000000000000" pitchFamily="65" charset="-120"/>
                <a:cs typeface="Times New Roman" panose="02020603050405020304" pitchFamily="18" charset="0"/>
              </a:rPr>
              <a:t>算還原為</a:t>
            </a:r>
            <a:r>
              <a:rPr lang="en-US" altLang="zh-TW" sz="1400" kern="100" dirty="0">
                <a:latin typeface="Times New Roman" panose="02020603050405020304" pitchFamily="18" charset="0"/>
                <a:ea typeface="標楷體" panose="03000509000000000000" pitchFamily="65" charset="-120"/>
                <a:cs typeface="Times New Roman" panose="02020603050405020304" pitchFamily="18" charset="0"/>
              </a:rPr>
              <a:t>100</a:t>
            </a:r>
            <a:r>
              <a:rPr lang="zh-TW" altLang="zh-TW" sz="1400" kern="100" dirty="0">
                <a:latin typeface="Times New Roman" panose="02020603050405020304" pitchFamily="18" charset="0"/>
                <a:ea typeface="標楷體" panose="03000509000000000000" pitchFamily="65" charset="-120"/>
                <a:cs typeface="Times New Roman" panose="02020603050405020304" pitchFamily="18" charset="0"/>
              </a:rPr>
              <a:t>分，公式為：</a:t>
            </a:r>
            <a:r>
              <a:rPr lang="en-US" altLang="zh-TW" sz="1400" kern="100" dirty="0">
                <a:latin typeface="Times New Roman" panose="02020603050405020304" pitchFamily="18" charset="0"/>
                <a:ea typeface="標楷體" panose="03000509000000000000" pitchFamily="65" charset="-120"/>
                <a:cs typeface="Times New Roman" panose="02020603050405020304" pitchFamily="18" charset="0"/>
              </a:rPr>
              <a:t>(100</a:t>
            </a:r>
            <a:r>
              <a:rPr lang="zh-TW" altLang="zh-TW" sz="1400" kern="1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400" kern="1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1400" kern="100" dirty="0">
                <a:latin typeface="Times New Roman" panose="02020603050405020304" pitchFamily="18" charset="0"/>
                <a:ea typeface="標楷體" panose="03000509000000000000" pitchFamily="65" charset="-120"/>
                <a:cs typeface="Times New Roman" panose="02020603050405020304" pitchFamily="18" charset="0"/>
              </a:rPr>
              <a:t>最高分數</a:t>
            </a:r>
            <a:r>
              <a:rPr lang="en-US" altLang="zh-TW" sz="1400" kern="100" dirty="0">
                <a:latin typeface="Times New Roman" panose="02020603050405020304" pitchFamily="18" charset="0"/>
                <a:ea typeface="標楷體" panose="03000509000000000000" pitchFamily="65" charset="-120"/>
                <a:cs typeface="Times New Roman" panose="02020603050405020304" pitchFamily="18" charset="0"/>
              </a:rPr>
              <a:t>)X</a:t>
            </a:r>
            <a:r>
              <a:rPr lang="zh-TW" altLang="zh-TW" sz="1400" kern="100" dirty="0">
                <a:latin typeface="Times New Roman" panose="02020603050405020304" pitchFamily="18" charset="0"/>
                <a:ea typeface="標楷體" panose="03000509000000000000" pitchFamily="65" charset="-120"/>
                <a:cs typeface="Times New Roman" panose="02020603050405020304" pitchFamily="18" charset="0"/>
              </a:rPr>
              <a:t>各地方政府個別分數。】</a:t>
            </a:r>
            <a:endParaRPr lang="zh-TW" altLang="zh-TW" sz="1400" kern="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39828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31032" y="520262"/>
            <a:ext cx="8712968" cy="1108538"/>
          </a:xfrm>
        </p:spPr>
        <p:txBody>
          <a:bodyPr vert="horz" lIns="91440" tIns="45720" rIns="91440" bIns="45720" rtlCol="0" anchor="ctr">
            <a:normAutofit fontScale="90000"/>
          </a:bodyPr>
          <a:lstStyle/>
          <a:p>
            <a:pPr algn="l"/>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二、</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資源</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一</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社區整體照顧服務體系建置情形</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(13</a:t>
            </a:r>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)(4/4)</a:t>
            </a:r>
            <a:endPar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533400" y="1407812"/>
            <a:ext cx="8229600" cy="4536504"/>
          </a:xfrm>
        </p:spPr>
        <p:txBody>
          <a:bodyPr>
            <a:normAutofit/>
          </a:bodyPr>
          <a:lstStyle/>
          <a:p>
            <a:pPr marL="109728" indent="0">
              <a:lnSpc>
                <a:spcPts val="4000"/>
              </a:lnSpc>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3</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評分標準：</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(3)C</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單位服務涵蓋率</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=【108</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年</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C</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單位數</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/108</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年轄內村里</a:t>
            </a:r>
          </a:p>
          <a:p>
            <a:pPr marL="109728" indent="0">
              <a:buNone/>
            </a:pP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     總數</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】×100﹪</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(5</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zh-TW" altLang="zh-TW"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7" name="投影片編號版面配置區 6"/>
          <p:cNvSpPr>
            <a:spLocks noGrp="1"/>
          </p:cNvSpPr>
          <p:nvPr>
            <p:ph type="sldNum" sz="quarter" idx="12"/>
          </p:nvPr>
        </p:nvSpPr>
        <p:spPr>
          <a:xfrm>
            <a:off x="8382000" y="6492240"/>
            <a:ext cx="762000" cy="365760"/>
          </a:xfrm>
        </p:spPr>
        <p:txBody>
          <a:bodyPr/>
          <a:lstStyle/>
          <a:p>
            <a:fld id="{B2241029-E8B3-4A71-8533-EAA168E9F39D}" type="slidenum">
              <a:rPr lang="zh-TW" altLang="en-US" smtClean="0">
                <a:solidFill>
                  <a:srgbClr val="000000"/>
                </a:solidFill>
              </a:rPr>
              <a:pPr/>
              <a:t>13</a:t>
            </a:fld>
            <a:endParaRPr lang="zh-TW" altLang="en-US" dirty="0">
              <a:solidFill>
                <a:srgbClr val="000000"/>
              </a:solidFill>
            </a:endParaRPr>
          </a:p>
        </p:txBody>
      </p:sp>
      <p:sp>
        <p:nvSpPr>
          <p:cNvPr id="10" name="矩形 9"/>
          <p:cNvSpPr/>
          <p:nvPr/>
        </p:nvSpPr>
        <p:spPr>
          <a:xfrm>
            <a:off x="1763688" y="5877272"/>
            <a:ext cx="6048672" cy="307777"/>
          </a:xfrm>
          <a:prstGeom prst="rect">
            <a:avLst/>
          </a:prstGeom>
        </p:spPr>
        <p:txBody>
          <a:bodyPr wrap="square">
            <a:spAutoFit/>
          </a:bodyPr>
          <a:lstStyle/>
          <a:p>
            <a:pPr marL="901700" indent="-596900">
              <a:spcAft>
                <a:spcPts val="0"/>
              </a:spcAft>
            </a:pPr>
            <a:r>
              <a:rPr lang="zh-TW" altLang="en-US" sz="1400" kern="100" dirty="0">
                <a:latin typeface="Times New Roman" panose="02020603050405020304" pitchFamily="18" charset="0"/>
                <a:ea typeface="標楷體" panose="03000509000000000000" pitchFamily="65" charset="-120"/>
                <a:cs typeface="Times New Roman" panose="02020603050405020304" pitchFamily="18" charset="0"/>
              </a:rPr>
              <a:t>註：倘</a:t>
            </a:r>
            <a:r>
              <a:rPr lang="en-US" altLang="zh-TW" sz="1400" kern="1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400" kern="100" dirty="0">
                <a:latin typeface="Times New Roman" panose="02020603050405020304" pitchFamily="18" charset="0"/>
                <a:ea typeface="標楷體" panose="03000509000000000000" pitchFamily="65" charset="-120"/>
                <a:cs typeface="Times New Roman" panose="02020603050405020304" pitchFamily="18" charset="0"/>
              </a:rPr>
              <a:t>個村里有</a:t>
            </a:r>
            <a:r>
              <a:rPr lang="en-US" altLang="zh-TW" sz="1400" kern="100" dirty="0">
                <a:latin typeface="Times New Roman" panose="02020603050405020304" pitchFamily="18" charset="0"/>
                <a:ea typeface="標楷體" panose="03000509000000000000" pitchFamily="65" charset="-120"/>
                <a:cs typeface="Times New Roman" panose="02020603050405020304" pitchFamily="18" charset="0"/>
              </a:rPr>
              <a:t>2</a:t>
            </a:r>
            <a:r>
              <a:rPr lang="zh-TW" altLang="en-US" sz="1400" kern="100" dirty="0">
                <a:latin typeface="Times New Roman" panose="02020603050405020304" pitchFamily="18" charset="0"/>
                <a:ea typeface="標楷體" panose="03000509000000000000" pitchFamily="65" charset="-120"/>
                <a:cs typeface="Times New Roman" panose="02020603050405020304" pitchFamily="18" charset="0"/>
              </a:rPr>
              <a:t>個</a:t>
            </a:r>
            <a:r>
              <a:rPr lang="en-US" altLang="zh-TW" sz="1400" kern="1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400" kern="100" dirty="0">
                <a:latin typeface="Times New Roman" panose="02020603050405020304" pitchFamily="18" charset="0"/>
                <a:ea typeface="標楷體" panose="03000509000000000000" pitchFamily="65" charset="-120"/>
                <a:cs typeface="Times New Roman" panose="02020603050405020304" pitchFamily="18" charset="0"/>
              </a:rPr>
              <a:t>含</a:t>
            </a:r>
            <a:r>
              <a:rPr lang="en-US" altLang="zh-TW" sz="1400" kern="1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400" kern="100" dirty="0">
                <a:latin typeface="Times New Roman" panose="02020603050405020304" pitchFamily="18" charset="0"/>
                <a:ea typeface="標楷體" panose="03000509000000000000" pitchFamily="65" charset="-120"/>
                <a:cs typeface="Times New Roman" panose="02020603050405020304" pitchFamily="18" charset="0"/>
              </a:rPr>
              <a:t>以上據點</a:t>
            </a:r>
            <a:r>
              <a:rPr lang="zh-TW" altLang="en-US" sz="1400" kern="100" dirty="0" smtClean="0">
                <a:latin typeface="Times New Roman" panose="02020603050405020304" pitchFamily="18" charset="0"/>
                <a:ea typeface="標楷體" panose="03000509000000000000" pitchFamily="65" charset="-120"/>
                <a:cs typeface="Times New Roman" panose="02020603050405020304" pitchFamily="18" charset="0"/>
              </a:rPr>
              <a:t>，以</a:t>
            </a:r>
            <a:r>
              <a:rPr lang="en-US" altLang="zh-TW" sz="1400" kern="1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400" kern="100" dirty="0">
                <a:latin typeface="Times New Roman" panose="02020603050405020304" pitchFamily="18" charset="0"/>
                <a:ea typeface="標楷體" panose="03000509000000000000" pitchFamily="65" charset="-120"/>
                <a:cs typeface="Times New Roman" panose="02020603050405020304" pitchFamily="18" charset="0"/>
              </a:rPr>
              <a:t>個據點列計。</a:t>
            </a:r>
          </a:p>
        </p:txBody>
      </p:sp>
      <p:graphicFrame>
        <p:nvGraphicFramePr>
          <p:cNvPr id="11" name="表格 10"/>
          <p:cNvGraphicFramePr>
            <a:graphicFrameLocks noGrp="1"/>
          </p:cNvGraphicFramePr>
          <p:nvPr>
            <p:extLst>
              <p:ext uri="{D42A27DB-BD31-4B8C-83A1-F6EECF244321}">
                <p14:modId xmlns:p14="http://schemas.microsoft.com/office/powerpoint/2010/main" val="2632476570"/>
              </p:ext>
            </p:extLst>
          </p:nvPr>
        </p:nvGraphicFramePr>
        <p:xfrm>
          <a:off x="2210544" y="3212976"/>
          <a:ext cx="4561120" cy="2423220"/>
        </p:xfrm>
        <a:graphic>
          <a:graphicData uri="http://schemas.openxmlformats.org/drawingml/2006/table">
            <a:tbl>
              <a:tblPr firstRow="1" firstCol="1" lastRow="1" lastCol="1" bandRow="1" bandCol="1"/>
              <a:tblGrid>
                <a:gridCol w="3034723">
                  <a:extLst>
                    <a:ext uri="{9D8B030D-6E8A-4147-A177-3AD203B41FA5}">
                      <a16:colId xmlns="" xmlns:a16="http://schemas.microsoft.com/office/drawing/2014/main" val="1143660716"/>
                    </a:ext>
                  </a:extLst>
                </a:gridCol>
                <a:gridCol w="1526397">
                  <a:extLst>
                    <a:ext uri="{9D8B030D-6E8A-4147-A177-3AD203B41FA5}">
                      <a16:colId xmlns="" xmlns:a16="http://schemas.microsoft.com/office/drawing/2014/main" val="335615896"/>
                    </a:ext>
                  </a:extLst>
                </a:gridCol>
              </a:tblGrid>
              <a:tr h="403870">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C</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單位服務涵蓋率</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評分</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93874662"/>
                  </a:ext>
                </a:extLst>
              </a:tr>
              <a:tr h="403870">
                <a:tc>
                  <a:txBody>
                    <a:bodyPr/>
                    <a:lstStyle/>
                    <a:p>
                      <a:pPr algn="ctr">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36%</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5</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07822516"/>
                  </a:ext>
                </a:extLst>
              </a:tr>
              <a:tr h="403870">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34%</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36%</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4</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008679315"/>
                  </a:ext>
                </a:extLst>
              </a:tr>
              <a:tr h="403870">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32%</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34%</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3</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930844238"/>
                  </a:ext>
                </a:extLst>
              </a:tr>
              <a:tr h="403870">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30%</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32%</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2</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648260905"/>
                  </a:ext>
                </a:extLst>
              </a:tr>
              <a:tr h="403870">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&lt;30%</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1</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826184084"/>
                  </a:ext>
                </a:extLst>
              </a:tr>
            </a:tbl>
          </a:graphicData>
        </a:graphic>
      </p:graphicFrame>
    </p:spTree>
    <p:extLst>
      <p:ext uri="{BB962C8B-B14F-4D97-AF65-F5344CB8AC3E}">
        <p14:creationId xmlns:p14="http://schemas.microsoft.com/office/powerpoint/2010/main" val="3862404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3568" y="520262"/>
            <a:ext cx="8712968" cy="1108538"/>
          </a:xfrm>
        </p:spPr>
        <p:txBody>
          <a:bodyPr vert="horz" lIns="91440" tIns="45720" rIns="91440" bIns="45720" rtlCol="0" anchor="ctr">
            <a:normAutofit/>
          </a:bodyPr>
          <a:lstStyle/>
          <a:p>
            <a:pPr algn="l"/>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二、</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資源</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二</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每千人失能人口照顧服務員數</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(5</a:t>
            </a:r>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endPar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7" name="投影片編號版面配置區 6"/>
          <p:cNvSpPr>
            <a:spLocks noGrp="1"/>
          </p:cNvSpPr>
          <p:nvPr>
            <p:ph type="sldNum" sz="quarter" idx="12"/>
          </p:nvPr>
        </p:nvSpPr>
        <p:spPr>
          <a:xfrm>
            <a:off x="8382000" y="6492240"/>
            <a:ext cx="762000" cy="365760"/>
          </a:xfrm>
        </p:spPr>
        <p:txBody>
          <a:bodyPr/>
          <a:lstStyle/>
          <a:p>
            <a:fld id="{B2241029-E8B3-4A71-8533-EAA168E9F39D}" type="slidenum">
              <a:rPr lang="zh-TW" altLang="en-US" smtClean="0">
                <a:solidFill>
                  <a:srgbClr val="000000"/>
                </a:solidFill>
              </a:rPr>
              <a:pPr/>
              <a:t>14</a:t>
            </a:fld>
            <a:endParaRPr lang="zh-TW" altLang="en-US" dirty="0">
              <a:solidFill>
                <a:srgbClr val="000000"/>
              </a:solidFill>
            </a:endParaRPr>
          </a:p>
        </p:txBody>
      </p:sp>
      <p:sp>
        <p:nvSpPr>
          <p:cNvPr id="6" name="內容版面配置區 2"/>
          <p:cNvSpPr>
            <a:spLocks noGrp="1"/>
          </p:cNvSpPr>
          <p:nvPr>
            <p:ph idx="1"/>
          </p:nvPr>
        </p:nvSpPr>
        <p:spPr>
          <a:xfrm>
            <a:off x="533400" y="1772816"/>
            <a:ext cx="8229600" cy="2448272"/>
          </a:xfrm>
        </p:spPr>
        <p:txBody>
          <a:bodyPr>
            <a:normAutofit lnSpcReduction="10000"/>
          </a:bodyPr>
          <a:lstStyle/>
          <a:p>
            <a:pPr marL="109728" indent="0">
              <a:lnSpc>
                <a:spcPct val="80000"/>
              </a:lnSpc>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考評依據：每千人失能人口照顧服務員數</a:t>
            </a: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623888" indent="-514350">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2.</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資料來源</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長照機構暨人員管理資訊系統</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623888" indent="-51435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3</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評分標準</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每千人失能人口照顧服務員數</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登錄於轄內</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居家</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endParaRPr>
          </a:p>
          <a:p>
            <a:pPr marL="623888" indent="-514350">
              <a:buNone/>
            </a:pP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 </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 式</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及社區式長照機構之照顧服務員人數</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不含</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C</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據點照顧</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服</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endParaRPr>
          </a:p>
          <a:p>
            <a:pPr marL="623888" indent="-514350">
              <a:buNone/>
            </a:pP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 </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 務</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員</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轄內全年度長照服務總需要人數</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扣除使用外籍</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看</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endParaRPr>
          </a:p>
          <a:p>
            <a:pPr marL="623888" indent="-514350">
              <a:buNone/>
            </a:pP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 </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 護</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工人數及機構可供給床位數</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)*1,000</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a:t>
            </a: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zh-TW" altLang="zh-TW"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p:txBody>
      </p:sp>
      <p:graphicFrame>
        <p:nvGraphicFramePr>
          <p:cNvPr id="8" name="表格 7"/>
          <p:cNvGraphicFramePr>
            <a:graphicFrameLocks noGrp="1"/>
          </p:cNvGraphicFramePr>
          <p:nvPr>
            <p:extLst>
              <p:ext uri="{D42A27DB-BD31-4B8C-83A1-F6EECF244321}">
                <p14:modId xmlns:p14="http://schemas.microsoft.com/office/powerpoint/2010/main" val="2645967738"/>
              </p:ext>
            </p:extLst>
          </p:nvPr>
        </p:nvGraphicFramePr>
        <p:xfrm>
          <a:off x="2411760" y="4345598"/>
          <a:ext cx="4176464" cy="2133600"/>
        </p:xfrm>
        <a:graphic>
          <a:graphicData uri="http://schemas.openxmlformats.org/drawingml/2006/table">
            <a:tbl>
              <a:tblPr firstRow="1" firstCol="1" bandRow="1"/>
              <a:tblGrid>
                <a:gridCol w="2952328">
                  <a:extLst>
                    <a:ext uri="{9D8B030D-6E8A-4147-A177-3AD203B41FA5}">
                      <a16:colId xmlns="" xmlns:a16="http://schemas.microsoft.com/office/drawing/2014/main" val="3361906903"/>
                    </a:ext>
                  </a:extLst>
                </a:gridCol>
                <a:gridCol w="1224136">
                  <a:extLst>
                    <a:ext uri="{9D8B030D-6E8A-4147-A177-3AD203B41FA5}">
                      <a16:colId xmlns="" xmlns:a16="http://schemas.microsoft.com/office/drawing/2014/main" val="3767508865"/>
                    </a:ext>
                  </a:extLst>
                </a:gridCol>
              </a:tblGrid>
              <a:tr h="509510">
                <a:tc>
                  <a:txBody>
                    <a:bodyPr/>
                    <a:lstStyle/>
                    <a:p>
                      <a:pPr algn="ctr">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每千失能人口居家及社區照顧服務員人數</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評分</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896060793"/>
                  </a:ext>
                </a:extLst>
              </a:tr>
              <a:tr h="254754">
                <a:tc>
                  <a:txBody>
                    <a:bodyPr/>
                    <a:lstStyle/>
                    <a:p>
                      <a:pPr algn="ctr">
                        <a:spcAft>
                          <a:spcPts val="0"/>
                        </a:spcAft>
                      </a:pP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a:effectLst/>
                          <a:latin typeface="Times New Roman" panose="02020603050405020304" pitchFamily="18" charset="0"/>
                          <a:ea typeface="標楷體" panose="03000509000000000000" pitchFamily="65" charset="-120"/>
                          <a:cs typeface="Times New Roman" panose="02020603050405020304" pitchFamily="18" charset="0"/>
                        </a:rPr>
                        <a:t>50</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5</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410509205"/>
                  </a:ext>
                </a:extLst>
              </a:tr>
              <a:tr h="254754">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40</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50</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4</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440022664"/>
                  </a:ext>
                </a:extLst>
              </a:tr>
              <a:tr h="254754">
                <a:tc>
                  <a:txBody>
                    <a:bodyPr/>
                    <a:lstStyle/>
                    <a:p>
                      <a:pPr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30</a:t>
                      </a: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a:effectLst/>
                          <a:latin typeface="Times New Roman" panose="02020603050405020304" pitchFamily="18" charset="0"/>
                          <a:ea typeface="標楷體" panose="03000509000000000000" pitchFamily="65" charset="-120"/>
                          <a:cs typeface="Times New Roman" panose="02020603050405020304" pitchFamily="18" charset="0"/>
                        </a:rPr>
                        <a:t>40</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3</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528646486"/>
                  </a:ext>
                </a:extLst>
              </a:tr>
              <a:tr h="254754">
                <a:tc>
                  <a:txBody>
                    <a:bodyPr/>
                    <a:lstStyle/>
                    <a:p>
                      <a:pPr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20</a:t>
                      </a: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a:effectLst/>
                          <a:latin typeface="Times New Roman" panose="02020603050405020304" pitchFamily="18" charset="0"/>
                          <a:ea typeface="標楷體" panose="03000509000000000000" pitchFamily="65" charset="-120"/>
                          <a:cs typeface="Times New Roman" panose="02020603050405020304" pitchFamily="18" charset="0"/>
                        </a:rPr>
                        <a:t>30</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2</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357837208"/>
                  </a:ext>
                </a:extLst>
              </a:tr>
              <a:tr h="254754">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&lt;20</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1</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281083282"/>
                  </a:ext>
                </a:extLst>
              </a:tr>
            </a:tbl>
          </a:graphicData>
        </a:graphic>
      </p:graphicFrame>
    </p:spTree>
    <p:extLst>
      <p:ext uri="{BB962C8B-B14F-4D97-AF65-F5344CB8AC3E}">
        <p14:creationId xmlns:p14="http://schemas.microsoft.com/office/powerpoint/2010/main" val="42718526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3568" y="404664"/>
            <a:ext cx="8712968" cy="1108538"/>
          </a:xfrm>
        </p:spPr>
        <p:txBody>
          <a:bodyPr vert="horz" lIns="91440" tIns="45720" rIns="91440" bIns="45720" rtlCol="0" anchor="ctr">
            <a:normAutofit/>
          </a:bodyPr>
          <a:lstStyle/>
          <a:p>
            <a:pPr algn="l"/>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二、</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資源</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三</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日間照顧中心布建率</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６</a:t>
            </a:r>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endPar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7" name="投影片編號版面配置區 6"/>
          <p:cNvSpPr>
            <a:spLocks noGrp="1"/>
          </p:cNvSpPr>
          <p:nvPr>
            <p:ph type="sldNum" sz="quarter" idx="12"/>
          </p:nvPr>
        </p:nvSpPr>
        <p:spPr>
          <a:xfrm>
            <a:off x="8382000" y="6492240"/>
            <a:ext cx="762000" cy="365760"/>
          </a:xfrm>
        </p:spPr>
        <p:txBody>
          <a:bodyPr/>
          <a:lstStyle/>
          <a:p>
            <a:fld id="{B2241029-E8B3-4A71-8533-EAA168E9F39D}" type="slidenum">
              <a:rPr lang="zh-TW" altLang="en-US" smtClean="0">
                <a:solidFill>
                  <a:srgbClr val="000000"/>
                </a:solidFill>
              </a:rPr>
              <a:pPr/>
              <a:t>15</a:t>
            </a:fld>
            <a:endParaRPr lang="zh-TW" altLang="en-US" dirty="0">
              <a:solidFill>
                <a:srgbClr val="000000"/>
              </a:solidFill>
            </a:endParaRPr>
          </a:p>
        </p:txBody>
      </p:sp>
      <p:sp>
        <p:nvSpPr>
          <p:cNvPr id="6" name="內容版面配置區 2"/>
          <p:cNvSpPr>
            <a:spLocks noGrp="1"/>
          </p:cNvSpPr>
          <p:nvPr>
            <p:ph idx="1"/>
          </p:nvPr>
        </p:nvSpPr>
        <p:spPr>
          <a:xfrm>
            <a:off x="125941" y="1412776"/>
            <a:ext cx="9018059" cy="3960440"/>
          </a:xfrm>
        </p:spPr>
        <p:txBody>
          <a:bodyPr>
            <a:normAutofit/>
          </a:bodyPr>
          <a:lstStyle/>
          <a:p>
            <a:pPr marL="109728" indent="0">
              <a:lnSpc>
                <a:spcPct val="80000"/>
              </a:lnSpc>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考評依據：日間照顧中心布建率</a:t>
            </a: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623888" indent="-514350">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2.</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資料來源</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p>
          <a:p>
            <a:pPr marL="623888" indent="-514350">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長</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照機構暨人員管理資訊系統</a:t>
            </a:r>
          </a:p>
          <a:p>
            <a:pPr marL="623888" indent="-51435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(2)</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照管系統</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623888" indent="-514350">
              <a:lnSpc>
                <a:spcPts val="2200"/>
              </a:lnSpc>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3</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評分</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標準：</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各</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地方政府轄內每一鄉鎮市區</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不含原鄉、</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離島及        </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endParaRPr>
          </a:p>
          <a:p>
            <a:pPr marL="623888" indent="-514350">
              <a:lnSpc>
                <a:spcPts val="2200"/>
              </a:lnSpc>
              <a:buNone/>
            </a:pP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 </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  偏遠</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地區</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，均有至少</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1</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家已有取得設立許可之</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日間照顧中心數</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endParaRPr>
          </a:p>
          <a:p>
            <a:pPr marL="623888" indent="-514350">
              <a:lnSpc>
                <a:spcPts val="2200"/>
              </a:lnSpc>
              <a:buNone/>
            </a:pP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 </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  </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含小規模多機能</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比率。</a:t>
            </a:r>
            <a:endPar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zh-TW" altLang="zh-TW"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p:txBody>
      </p:sp>
      <p:graphicFrame>
        <p:nvGraphicFramePr>
          <p:cNvPr id="8" name="表格 7"/>
          <p:cNvGraphicFramePr>
            <a:graphicFrameLocks noGrp="1"/>
          </p:cNvGraphicFramePr>
          <p:nvPr>
            <p:extLst>
              <p:ext uri="{D42A27DB-BD31-4B8C-83A1-F6EECF244321}">
                <p14:modId xmlns:p14="http://schemas.microsoft.com/office/powerpoint/2010/main" val="2394490803"/>
              </p:ext>
            </p:extLst>
          </p:nvPr>
        </p:nvGraphicFramePr>
        <p:xfrm>
          <a:off x="2411760" y="4202580"/>
          <a:ext cx="4176464" cy="1890716"/>
        </p:xfrm>
        <a:graphic>
          <a:graphicData uri="http://schemas.openxmlformats.org/drawingml/2006/table">
            <a:tbl>
              <a:tblPr firstRow="1" firstCol="1" bandRow="1"/>
              <a:tblGrid>
                <a:gridCol w="2952328">
                  <a:extLst>
                    <a:ext uri="{9D8B030D-6E8A-4147-A177-3AD203B41FA5}">
                      <a16:colId xmlns="" xmlns:a16="http://schemas.microsoft.com/office/drawing/2014/main" val="586231658"/>
                    </a:ext>
                  </a:extLst>
                </a:gridCol>
                <a:gridCol w="1224136">
                  <a:extLst>
                    <a:ext uri="{9D8B030D-6E8A-4147-A177-3AD203B41FA5}">
                      <a16:colId xmlns="" xmlns:a16="http://schemas.microsoft.com/office/drawing/2014/main" val="480300067"/>
                    </a:ext>
                  </a:extLst>
                </a:gridCol>
              </a:tblGrid>
              <a:tr h="524592">
                <a:tc>
                  <a:txBody>
                    <a:bodyPr/>
                    <a:lstStyle/>
                    <a:p>
                      <a:pPr>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日間照顧中心資源布建率</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評分</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287467375"/>
                  </a:ext>
                </a:extLst>
              </a:tr>
              <a:tr h="341531">
                <a:tc>
                  <a:txBody>
                    <a:bodyPr/>
                    <a:lstStyle/>
                    <a:p>
                      <a:pPr algn="ctr">
                        <a:spcAft>
                          <a:spcPts val="0"/>
                        </a:spcAft>
                      </a:pPr>
                      <a:r>
                        <a:rPr lang="zh-TW"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80%</a:t>
                      </a:r>
                      <a:endParaRPr lang="zh-TW"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6</a:t>
                      </a:r>
                      <a:endPar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718176429"/>
                  </a:ext>
                </a:extLst>
              </a:tr>
              <a:tr h="341531">
                <a:tc>
                  <a:txBody>
                    <a:bodyPr/>
                    <a:lstStyle/>
                    <a:p>
                      <a:pPr algn="ctr">
                        <a:spcAft>
                          <a:spcPts val="0"/>
                        </a:spcAft>
                      </a:pPr>
                      <a:r>
                        <a:rPr lang="en-US"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 60%</a:t>
                      </a:r>
                      <a:r>
                        <a:rPr lang="zh-TW"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80%</a:t>
                      </a:r>
                      <a:endParaRPr lang="zh-TW"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5</a:t>
                      </a:r>
                      <a:endPar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88426334"/>
                  </a:ext>
                </a:extLst>
              </a:tr>
              <a:tr h="341531">
                <a:tc>
                  <a:txBody>
                    <a:bodyPr/>
                    <a:lstStyle/>
                    <a:p>
                      <a:pPr algn="ctr">
                        <a:spcAft>
                          <a:spcPts val="0"/>
                        </a:spcAft>
                      </a:pPr>
                      <a:r>
                        <a:rPr lang="en-US"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40%</a:t>
                      </a:r>
                      <a:r>
                        <a:rPr lang="zh-TW"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60%</a:t>
                      </a:r>
                      <a:endParaRPr lang="zh-TW"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4</a:t>
                      </a:r>
                      <a:endPar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925008954"/>
                  </a:ext>
                </a:extLst>
              </a:tr>
              <a:tr h="341531">
                <a:tc>
                  <a:txBody>
                    <a:bodyPr/>
                    <a:lstStyle/>
                    <a:p>
                      <a:pPr algn="ctr">
                        <a:spcAft>
                          <a:spcPts val="0"/>
                        </a:spcAft>
                      </a:pPr>
                      <a:r>
                        <a:rPr lang="en-US"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&lt;40%</a:t>
                      </a:r>
                      <a:endParaRPr lang="zh-TW" sz="18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3</a:t>
                      </a:r>
                      <a:endPar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945414884"/>
                  </a:ext>
                </a:extLst>
              </a:tr>
            </a:tbl>
          </a:graphicData>
        </a:graphic>
      </p:graphicFrame>
      <p:sp>
        <p:nvSpPr>
          <p:cNvPr id="9" name="矩形 8"/>
          <p:cNvSpPr/>
          <p:nvPr/>
        </p:nvSpPr>
        <p:spPr>
          <a:xfrm>
            <a:off x="125941" y="6169074"/>
            <a:ext cx="8287550" cy="646331"/>
          </a:xfrm>
          <a:prstGeom prst="rect">
            <a:avLst/>
          </a:prstGeom>
        </p:spPr>
        <p:txBody>
          <a:bodyPr wrap="square">
            <a:spAutoFit/>
          </a:bodyPr>
          <a:lstStyle/>
          <a:p>
            <a:r>
              <a:rPr lang="zh-TW" altLang="en-US" sz="1200" dirty="0">
                <a:latin typeface="Times New Roman" panose="02020603050405020304" pitchFamily="18" charset="0"/>
                <a:ea typeface="標楷體" panose="03000509000000000000" pitchFamily="65" charset="-120"/>
                <a:cs typeface="Times New Roman" panose="02020603050405020304" pitchFamily="18" charset="0"/>
              </a:rPr>
              <a:t>備註：轄內鄉鎮市區數扣除原鄉、離島及偏遠地區為零者，該項指標不計分，另每布建</a:t>
            </a:r>
            <a:r>
              <a:rPr lang="en-US" altLang="zh-TW" sz="12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200" dirty="0">
                <a:latin typeface="Times New Roman" panose="02020603050405020304" pitchFamily="18" charset="0"/>
                <a:ea typeface="標楷體" panose="03000509000000000000" pitchFamily="65" charset="-120"/>
                <a:cs typeface="Times New Roman" panose="02020603050405020304" pitchFamily="18" charset="0"/>
              </a:rPr>
              <a:t>日間照顧中心</a:t>
            </a:r>
            <a:r>
              <a:rPr lang="en-US" altLang="zh-TW" sz="1200" dirty="0">
                <a:latin typeface="Times New Roman" panose="02020603050405020304" pitchFamily="18" charset="0"/>
                <a:ea typeface="標楷體" panose="03000509000000000000" pitchFamily="65" charset="-120"/>
                <a:cs typeface="Times New Roman" panose="02020603050405020304" pitchFamily="18" charset="0"/>
              </a:rPr>
              <a:t>+0.5</a:t>
            </a:r>
            <a:r>
              <a:rPr lang="zh-TW" altLang="en-US" sz="1200" dirty="0">
                <a:latin typeface="Times New Roman" panose="02020603050405020304" pitchFamily="18" charset="0"/>
                <a:ea typeface="標楷體" panose="03000509000000000000" pitchFamily="65" charset="-120"/>
                <a:cs typeface="Times New Roman" panose="02020603050405020304" pitchFamily="18" charset="0"/>
              </a:rPr>
              <a:t>分上限為</a:t>
            </a:r>
            <a:r>
              <a:rPr lang="en-US" altLang="zh-TW" sz="1200" dirty="0">
                <a:latin typeface="Times New Roman" panose="02020603050405020304" pitchFamily="18" charset="0"/>
                <a:ea typeface="標楷體" panose="03000509000000000000" pitchFamily="65" charset="-120"/>
                <a:cs typeface="Times New Roman" panose="02020603050405020304" pitchFamily="18" charset="0"/>
              </a:rPr>
              <a:t>5</a:t>
            </a:r>
            <a:r>
              <a:rPr lang="zh-TW" altLang="en-US" sz="1200" dirty="0">
                <a:latin typeface="Times New Roman" panose="02020603050405020304" pitchFamily="18" charset="0"/>
                <a:ea typeface="標楷體" panose="03000509000000000000" pitchFamily="65" charset="-120"/>
                <a:cs typeface="Times New Roman" panose="02020603050405020304" pitchFamily="18" charset="0"/>
              </a:rPr>
              <a:t>分。</a:t>
            </a:r>
          </a:p>
          <a:p>
            <a:r>
              <a:rPr lang="en-US" altLang="zh-TW" sz="12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200" dirty="0">
                <a:latin typeface="Times New Roman" panose="02020603050405020304" pitchFamily="18" charset="0"/>
                <a:ea typeface="標楷體" panose="03000509000000000000" pitchFamily="65" charset="-120"/>
                <a:cs typeface="Times New Roman" panose="02020603050405020304" pitchFamily="18" charset="0"/>
              </a:rPr>
              <a:t>總分滿分以</a:t>
            </a:r>
            <a:r>
              <a:rPr lang="en-US" altLang="zh-TW" sz="1200" dirty="0">
                <a:latin typeface="Times New Roman" panose="02020603050405020304" pitchFamily="18" charset="0"/>
                <a:ea typeface="標楷體" panose="03000509000000000000" pitchFamily="65" charset="-120"/>
                <a:cs typeface="Times New Roman" panose="02020603050405020304" pitchFamily="18" charset="0"/>
              </a:rPr>
              <a:t>100</a:t>
            </a:r>
            <a:r>
              <a:rPr lang="zh-TW" altLang="en-US" sz="1200" dirty="0">
                <a:latin typeface="Times New Roman" panose="02020603050405020304" pitchFamily="18" charset="0"/>
                <a:ea typeface="標楷體" panose="03000509000000000000" pitchFamily="65" charset="-120"/>
                <a:cs typeface="Times New Roman" panose="02020603050405020304" pitchFamily="18" charset="0"/>
              </a:rPr>
              <a:t>分列計，如任一地方政府，有任一項不計分者，將扣除其總分後，反算還原為</a:t>
            </a:r>
            <a:r>
              <a:rPr lang="en-US" altLang="zh-TW" sz="1200" dirty="0">
                <a:latin typeface="Times New Roman" panose="02020603050405020304" pitchFamily="18" charset="0"/>
                <a:ea typeface="標楷體" panose="03000509000000000000" pitchFamily="65" charset="-120"/>
                <a:cs typeface="Times New Roman" panose="02020603050405020304" pitchFamily="18" charset="0"/>
              </a:rPr>
              <a:t>100</a:t>
            </a:r>
            <a:r>
              <a:rPr lang="zh-TW" altLang="en-US" sz="1200" dirty="0">
                <a:latin typeface="Times New Roman" panose="02020603050405020304" pitchFamily="18" charset="0"/>
                <a:ea typeface="標楷體" panose="03000509000000000000" pitchFamily="65" charset="-120"/>
                <a:cs typeface="Times New Roman" panose="02020603050405020304" pitchFamily="18" charset="0"/>
              </a:rPr>
              <a:t>分，公式為：</a:t>
            </a:r>
            <a:r>
              <a:rPr lang="en-US" altLang="zh-TW" sz="1200" dirty="0">
                <a:latin typeface="Times New Roman" panose="02020603050405020304" pitchFamily="18" charset="0"/>
                <a:ea typeface="標楷體" panose="03000509000000000000" pitchFamily="65" charset="-120"/>
                <a:cs typeface="Times New Roman" panose="02020603050405020304" pitchFamily="18" charset="0"/>
              </a:rPr>
              <a:t>(100</a:t>
            </a:r>
            <a:r>
              <a:rPr lang="zh-TW" altLang="en-US" sz="12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2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200" dirty="0">
                <a:latin typeface="Times New Roman" panose="02020603050405020304" pitchFamily="18" charset="0"/>
                <a:ea typeface="標楷體" panose="03000509000000000000" pitchFamily="65" charset="-120"/>
                <a:cs typeface="Times New Roman" panose="02020603050405020304" pitchFamily="18" charset="0"/>
              </a:rPr>
              <a:t>最高分數</a:t>
            </a:r>
            <a:r>
              <a:rPr lang="en-US" altLang="zh-TW" sz="1200" dirty="0">
                <a:latin typeface="Times New Roman" panose="02020603050405020304" pitchFamily="18" charset="0"/>
                <a:ea typeface="標楷體" panose="03000509000000000000" pitchFamily="65" charset="-120"/>
                <a:cs typeface="Times New Roman" panose="02020603050405020304" pitchFamily="18" charset="0"/>
              </a:rPr>
              <a:t>)X</a:t>
            </a:r>
            <a:r>
              <a:rPr lang="zh-TW" altLang="en-US" sz="1200" dirty="0">
                <a:latin typeface="Times New Roman" panose="02020603050405020304" pitchFamily="18" charset="0"/>
                <a:ea typeface="標楷體" panose="03000509000000000000" pitchFamily="65" charset="-120"/>
                <a:cs typeface="Times New Roman" panose="02020603050405020304" pitchFamily="18" charset="0"/>
              </a:rPr>
              <a:t>各地方政府個別分數。</a:t>
            </a:r>
            <a:r>
              <a:rPr lang="en-US" altLang="zh-TW" sz="1200" dirty="0">
                <a:latin typeface="Times New Roman" panose="02020603050405020304" pitchFamily="18" charset="0"/>
                <a:ea typeface="標楷體" panose="03000509000000000000" pitchFamily="65" charset="-120"/>
                <a:cs typeface="Times New Roman" panose="02020603050405020304" pitchFamily="18" charset="0"/>
              </a:rPr>
              <a:t>】</a:t>
            </a:r>
          </a:p>
        </p:txBody>
      </p:sp>
    </p:spTree>
    <p:extLst>
      <p:ext uri="{BB962C8B-B14F-4D97-AF65-F5344CB8AC3E}">
        <p14:creationId xmlns:p14="http://schemas.microsoft.com/office/powerpoint/2010/main" val="35499645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3568" y="448254"/>
            <a:ext cx="8712968" cy="1108538"/>
          </a:xfrm>
        </p:spPr>
        <p:txBody>
          <a:bodyPr vert="horz" lIns="91440" tIns="45720" rIns="91440" bIns="45720" rtlCol="0" anchor="ctr">
            <a:normAutofit/>
          </a:bodyPr>
          <a:lstStyle/>
          <a:p>
            <a:pPr algn="l"/>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二、</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資源</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四</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居家照顧服務員薪資保障</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６</a:t>
            </a:r>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endPar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7" name="投影片編號版面配置區 6"/>
          <p:cNvSpPr>
            <a:spLocks noGrp="1"/>
          </p:cNvSpPr>
          <p:nvPr>
            <p:ph type="sldNum" sz="quarter" idx="12"/>
          </p:nvPr>
        </p:nvSpPr>
        <p:spPr>
          <a:xfrm>
            <a:off x="8382000" y="6492240"/>
            <a:ext cx="762000" cy="365760"/>
          </a:xfrm>
        </p:spPr>
        <p:txBody>
          <a:bodyPr/>
          <a:lstStyle/>
          <a:p>
            <a:fld id="{B2241029-E8B3-4A71-8533-EAA168E9F39D}" type="slidenum">
              <a:rPr lang="zh-TW" altLang="en-US" smtClean="0">
                <a:solidFill>
                  <a:srgbClr val="000000"/>
                </a:solidFill>
              </a:rPr>
              <a:pPr/>
              <a:t>16</a:t>
            </a:fld>
            <a:endParaRPr lang="zh-TW" altLang="en-US" dirty="0">
              <a:solidFill>
                <a:srgbClr val="000000"/>
              </a:solidFill>
            </a:endParaRPr>
          </a:p>
        </p:txBody>
      </p:sp>
      <p:sp>
        <p:nvSpPr>
          <p:cNvPr id="6" name="內容版面配置區 2"/>
          <p:cNvSpPr>
            <a:spLocks noGrp="1"/>
          </p:cNvSpPr>
          <p:nvPr>
            <p:ph idx="1"/>
          </p:nvPr>
        </p:nvSpPr>
        <p:spPr>
          <a:xfrm>
            <a:off x="533400" y="1772816"/>
            <a:ext cx="8229600" cy="3960440"/>
          </a:xfrm>
        </p:spPr>
        <p:txBody>
          <a:bodyPr>
            <a:normAutofit/>
          </a:bodyPr>
          <a:lstStyle/>
          <a:p>
            <a:pPr marL="109728" indent="0">
              <a:lnSpc>
                <a:spcPts val="2500"/>
              </a:lnSpc>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考評</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依據</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居家</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照顧服務員薪資</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保障</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endParaRPr>
          </a:p>
          <a:p>
            <a:pPr marL="109728" indent="0">
              <a:lnSpc>
                <a:spcPts val="2500"/>
              </a:lnSpc>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2.</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資料</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來源：衛生</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福利部調查資料</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623888" indent="-514350">
              <a:lnSpc>
                <a:spcPts val="2500"/>
              </a:lnSpc>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3</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評分標準：居家照顧服務員薪資保障達成情形</a:t>
            </a: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623888" indent="-514350">
              <a:buNone/>
            </a:pP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zh-TW" altLang="zh-TW" dirty="0">
              <a:latin typeface="Times New Roman" panose="02020603050405020304" pitchFamily="18" charset="0"/>
              <a:ea typeface="標楷體" panose="03000509000000000000" pitchFamily="65" charset="-120"/>
              <a:cs typeface="Times New Roman" panose="02020603050405020304" pitchFamily="18" charset="0"/>
            </a:endParaRPr>
          </a:p>
          <a:p>
            <a:pPr marL="93663" lvl="2" indent="-92075">
              <a:buClr>
                <a:srgbClr val="002060"/>
              </a:buClr>
              <a:buNone/>
            </a:pPr>
            <a:endParaRPr lang="en-US" altLang="zh-TW" u="sng" dirty="0" smtClean="0">
              <a:latin typeface="Times New Roman" panose="02020603050405020304" pitchFamily="18" charset="0"/>
              <a:ea typeface="標楷體" panose="03000509000000000000" pitchFamily="65" charset="-120"/>
              <a:cs typeface="Times New Roman" panose="02020603050405020304" pitchFamily="18" charset="0"/>
            </a:endParaRPr>
          </a:p>
        </p:txBody>
      </p:sp>
      <p:graphicFrame>
        <p:nvGraphicFramePr>
          <p:cNvPr id="8" name="表格 7"/>
          <p:cNvGraphicFramePr>
            <a:graphicFrameLocks noGrp="1"/>
          </p:cNvGraphicFramePr>
          <p:nvPr>
            <p:extLst>
              <p:ext uri="{D42A27DB-BD31-4B8C-83A1-F6EECF244321}">
                <p14:modId xmlns:p14="http://schemas.microsoft.com/office/powerpoint/2010/main" val="2513899918"/>
              </p:ext>
            </p:extLst>
          </p:nvPr>
        </p:nvGraphicFramePr>
        <p:xfrm>
          <a:off x="899593" y="3095600"/>
          <a:ext cx="7344815" cy="2853680"/>
        </p:xfrm>
        <a:graphic>
          <a:graphicData uri="http://schemas.openxmlformats.org/drawingml/2006/table">
            <a:tbl>
              <a:tblPr firstRow="1" firstCol="1" bandRow="1"/>
              <a:tblGrid>
                <a:gridCol w="6624735">
                  <a:extLst>
                    <a:ext uri="{9D8B030D-6E8A-4147-A177-3AD203B41FA5}">
                      <a16:colId xmlns="" xmlns:a16="http://schemas.microsoft.com/office/drawing/2014/main" val="3345677818"/>
                    </a:ext>
                  </a:extLst>
                </a:gridCol>
                <a:gridCol w="720080">
                  <a:extLst>
                    <a:ext uri="{9D8B030D-6E8A-4147-A177-3AD203B41FA5}">
                      <a16:colId xmlns="" xmlns:a16="http://schemas.microsoft.com/office/drawing/2014/main" val="3583512030"/>
                    </a:ext>
                  </a:extLst>
                </a:gridCol>
              </a:tblGrid>
              <a:tr h="365232">
                <a:tc>
                  <a:txBody>
                    <a:bodyPr/>
                    <a:lstStyle/>
                    <a:p>
                      <a:pPr algn="ctr">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薪資基準達成情形</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評分</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48157181"/>
                  </a:ext>
                </a:extLst>
              </a:tr>
              <a:tr h="1244224">
                <a:tc>
                  <a:txBody>
                    <a:bodyPr/>
                    <a:lstStyle/>
                    <a:p>
                      <a:pPr>
                        <a:lnSpc>
                          <a:spcPts val="2800"/>
                        </a:lnSpc>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轄內全部居家式長照服務機構之月薪制全時居家照顧服務員每月薪資均達</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3</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萬</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2,000</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元以上，且時薪制居家照顧服務員薪資每小時薪資均達</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200</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元以上</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800"/>
                        </a:lnSpc>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6</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866831052"/>
                  </a:ext>
                </a:extLst>
              </a:tr>
              <a:tr h="1244224">
                <a:tc>
                  <a:txBody>
                    <a:bodyPr/>
                    <a:lstStyle/>
                    <a:p>
                      <a:pPr>
                        <a:lnSpc>
                          <a:spcPts val="2800"/>
                        </a:lnSpc>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轄內有任一居家式長照服務機構未符合以下</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2</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項薪資</a:t>
                      </a:r>
                      <a:r>
                        <a:rPr lang="zh-TW" sz="2000" kern="100" dirty="0" smtClean="0">
                          <a:effectLst/>
                          <a:latin typeface="Times New Roman" panose="02020603050405020304" pitchFamily="18" charset="0"/>
                          <a:ea typeface="標楷體" panose="03000509000000000000" pitchFamily="65" charset="-120"/>
                          <a:cs typeface="Times New Roman" panose="02020603050405020304" pitchFamily="18" charset="0"/>
                        </a:rPr>
                        <a:t>基準</a:t>
                      </a:r>
                      <a:r>
                        <a:rPr lang="zh-TW" altLang="en-US" sz="2000" kern="100" dirty="0" smtClean="0">
                          <a:effectLst/>
                          <a:latin typeface="Times New Roman" panose="02020603050405020304" pitchFamily="18" charset="0"/>
                          <a:ea typeface="標楷體" panose="03000509000000000000" pitchFamily="65" charset="-120"/>
                          <a:cs typeface="Times New Roman" panose="02020603050405020304" pitchFamily="18" charset="0"/>
                        </a:rPr>
                        <a:t>：</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p>
                      <a:pPr marL="352425" indent="-352425">
                        <a:lnSpc>
                          <a:spcPts val="2800"/>
                        </a:lnSpc>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(1</a:t>
                      </a:r>
                      <a:r>
                        <a:rPr lang="en-US" sz="2000" kern="100" dirty="0" smtClean="0">
                          <a:effectLst/>
                          <a:latin typeface="Times New Roman" panose="02020603050405020304" pitchFamily="18" charset="0"/>
                          <a:ea typeface="新細明體" panose="02020500000000000000" pitchFamily="18" charset="-120"/>
                          <a:cs typeface="Times New Roman" panose="02020603050405020304" pitchFamily="18" charset="0"/>
                        </a:rPr>
                        <a:t>)</a:t>
                      </a:r>
                      <a:r>
                        <a:rPr lang="zh-TW" sz="2000" kern="100" dirty="0" smtClean="0">
                          <a:effectLst/>
                          <a:latin typeface="Times New Roman" panose="02020603050405020304" pitchFamily="18" charset="0"/>
                          <a:ea typeface="標楷體" panose="03000509000000000000" pitchFamily="65" charset="-120"/>
                          <a:cs typeface="Times New Roman" panose="02020603050405020304" pitchFamily="18" charset="0"/>
                        </a:rPr>
                        <a:t>月薪</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制全時居家照顧服務員每月薪資達</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3</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萬</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2,000</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元以上。</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p>
                      <a:pPr marL="352425" indent="-352425">
                        <a:lnSpc>
                          <a:spcPts val="2800"/>
                        </a:lnSpc>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(2</a:t>
                      </a:r>
                      <a:r>
                        <a:rPr lang="en-US" sz="2000" kern="100" dirty="0" smtClean="0">
                          <a:effectLst/>
                          <a:latin typeface="Times New Roman" panose="02020603050405020304" pitchFamily="18" charset="0"/>
                          <a:ea typeface="新細明體" panose="02020500000000000000" pitchFamily="18" charset="-120"/>
                          <a:cs typeface="Times New Roman" panose="02020603050405020304" pitchFamily="18" charset="0"/>
                        </a:rPr>
                        <a:t>)</a:t>
                      </a:r>
                      <a:r>
                        <a:rPr lang="zh-TW" sz="2000" kern="100" dirty="0" smtClean="0">
                          <a:effectLst/>
                          <a:latin typeface="Times New Roman" panose="02020603050405020304" pitchFamily="18" charset="0"/>
                          <a:ea typeface="標楷體" panose="03000509000000000000" pitchFamily="65" charset="-120"/>
                          <a:cs typeface="Times New Roman" panose="02020603050405020304" pitchFamily="18" charset="0"/>
                        </a:rPr>
                        <a:t>時</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薪制居家照顧服務員薪資每小時薪資達</a:t>
                      </a:r>
                      <a:r>
                        <a:rPr lang="en-US" sz="2000" kern="100" dirty="0">
                          <a:effectLst/>
                          <a:latin typeface="Times New Roman" panose="02020603050405020304" pitchFamily="18" charset="0"/>
                          <a:ea typeface="標楷體" panose="03000509000000000000" pitchFamily="65" charset="-120"/>
                          <a:cs typeface="Times New Roman" panose="02020603050405020304" pitchFamily="18" charset="0"/>
                        </a:rPr>
                        <a:t>200</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元以上。</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800"/>
                        </a:lnSpc>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0</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570655695"/>
                  </a:ext>
                </a:extLst>
              </a:tr>
            </a:tbl>
          </a:graphicData>
        </a:graphic>
      </p:graphicFrame>
    </p:spTree>
    <p:extLst>
      <p:ext uri="{BB962C8B-B14F-4D97-AF65-F5344CB8AC3E}">
        <p14:creationId xmlns:p14="http://schemas.microsoft.com/office/powerpoint/2010/main" val="27976998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AutoShape 4"/>
          <p:cNvSpPr>
            <a:spLocks noChangeArrowheads="1"/>
          </p:cNvSpPr>
          <p:nvPr/>
        </p:nvSpPr>
        <p:spPr bwMode="auto">
          <a:xfrm>
            <a:off x="684213" y="1916113"/>
            <a:ext cx="7848600" cy="2592387"/>
          </a:xfrm>
          <a:prstGeom prst="ribbon2">
            <a:avLst>
              <a:gd name="adj1" fmla="val 12500"/>
              <a:gd name="adj2" fmla="val 58370"/>
            </a:avLst>
          </a:prstGeom>
          <a:gradFill rotWithShape="1">
            <a:gsLst>
              <a:gs pos="0">
                <a:schemeClr val="bg1"/>
              </a:gs>
              <a:gs pos="100000">
                <a:srgbClr val="FFCC99"/>
              </a:gs>
            </a:gsLst>
            <a:path path="rect">
              <a:fillToRect l="50000" t="50000" r="50000" b="50000"/>
            </a:path>
          </a:gradFill>
          <a:ln w="9525">
            <a:solidFill>
              <a:schemeClr val="tx1"/>
            </a:solidFill>
            <a:round/>
            <a:headEnd/>
            <a:tailEnd/>
          </a:ln>
        </p:spPr>
        <p:txBody>
          <a:bodyPr wrap="none" anchor="ctr"/>
          <a:lstStyle>
            <a:lvl1pPr>
              <a:defRPr kumimoji="1">
                <a:solidFill>
                  <a:schemeClr val="tx1"/>
                </a:solidFill>
                <a:latin typeface="Calibri" pitchFamily="34" charset="0"/>
                <a:ea typeface="新細明體" pitchFamily="18" charset="-120"/>
              </a:defRPr>
            </a:lvl1pPr>
            <a:lvl2pPr marL="742950" indent="-285750">
              <a:defRPr kumimoji="1">
                <a:solidFill>
                  <a:schemeClr val="tx1"/>
                </a:solidFill>
                <a:latin typeface="Calibri" pitchFamily="34" charset="0"/>
                <a:ea typeface="新細明體" pitchFamily="18" charset="-120"/>
              </a:defRPr>
            </a:lvl2pPr>
            <a:lvl3pPr marL="1143000" indent="-228600">
              <a:defRPr kumimoji="1">
                <a:solidFill>
                  <a:schemeClr val="tx1"/>
                </a:solidFill>
                <a:latin typeface="Calibri" pitchFamily="34" charset="0"/>
                <a:ea typeface="新細明體" pitchFamily="18" charset="-120"/>
              </a:defRPr>
            </a:lvl3pPr>
            <a:lvl4pPr marL="1600200" indent="-228600">
              <a:defRPr kumimoji="1">
                <a:solidFill>
                  <a:schemeClr val="tx1"/>
                </a:solidFill>
                <a:latin typeface="Calibri" pitchFamily="34" charset="0"/>
                <a:ea typeface="新細明體" pitchFamily="18" charset="-120"/>
              </a:defRPr>
            </a:lvl4pPr>
            <a:lvl5pPr marL="2057400" indent="-228600">
              <a:defRPr kumimoji="1">
                <a:solidFill>
                  <a:schemeClr val="tx1"/>
                </a:solidFill>
                <a:latin typeface="Calibri" pitchFamily="34" charset="0"/>
                <a:ea typeface="新細明體" pitchFamily="18" charset="-120"/>
              </a:defRPr>
            </a:lvl5pPr>
            <a:lvl6pPr marL="2514600" indent="-228600" fontAlgn="base">
              <a:spcBef>
                <a:spcPct val="0"/>
              </a:spcBef>
              <a:spcAft>
                <a:spcPct val="0"/>
              </a:spcAft>
              <a:defRPr kumimoji="1">
                <a:solidFill>
                  <a:schemeClr val="tx1"/>
                </a:solidFill>
                <a:latin typeface="Calibri" pitchFamily="34" charset="0"/>
                <a:ea typeface="新細明體" pitchFamily="18" charset="-120"/>
              </a:defRPr>
            </a:lvl6pPr>
            <a:lvl7pPr marL="2971800" indent="-228600" fontAlgn="base">
              <a:spcBef>
                <a:spcPct val="0"/>
              </a:spcBef>
              <a:spcAft>
                <a:spcPct val="0"/>
              </a:spcAft>
              <a:defRPr kumimoji="1">
                <a:solidFill>
                  <a:schemeClr val="tx1"/>
                </a:solidFill>
                <a:latin typeface="Calibri" pitchFamily="34" charset="0"/>
                <a:ea typeface="新細明體" pitchFamily="18" charset="-120"/>
              </a:defRPr>
            </a:lvl7pPr>
            <a:lvl8pPr marL="3429000" indent="-228600" fontAlgn="base">
              <a:spcBef>
                <a:spcPct val="0"/>
              </a:spcBef>
              <a:spcAft>
                <a:spcPct val="0"/>
              </a:spcAft>
              <a:defRPr kumimoji="1">
                <a:solidFill>
                  <a:schemeClr val="tx1"/>
                </a:solidFill>
                <a:latin typeface="Calibri" pitchFamily="34" charset="0"/>
                <a:ea typeface="新細明體" pitchFamily="18" charset="-120"/>
              </a:defRPr>
            </a:lvl8pPr>
            <a:lvl9pPr marL="3886200" indent="-228600" fontAlgn="base">
              <a:spcBef>
                <a:spcPct val="0"/>
              </a:spcBef>
              <a:spcAft>
                <a:spcPct val="0"/>
              </a:spcAft>
              <a:defRPr kumimoji="1">
                <a:solidFill>
                  <a:schemeClr val="tx1"/>
                </a:solidFill>
                <a:latin typeface="Calibri" pitchFamily="34" charset="0"/>
                <a:ea typeface="新細明體" pitchFamily="18" charset="-120"/>
              </a:defRPr>
            </a:lvl9pPr>
          </a:lstStyle>
          <a:p>
            <a:pPr algn="ctr"/>
            <a:r>
              <a:rPr lang="zh-TW" altLang="en-US" sz="2800" b="1" dirty="0">
                <a:solidFill>
                  <a:srgbClr val="3333FF"/>
                </a:solidFill>
                <a:latin typeface="標楷體" pitchFamily="65" charset="-120"/>
                <a:ea typeface="標楷體" pitchFamily="65" charset="-120"/>
              </a:rPr>
              <a:t>三</a:t>
            </a:r>
            <a:r>
              <a:rPr lang="zh-TW" altLang="zh-TW" sz="2800" b="1" dirty="0" smtClean="0">
                <a:solidFill>
                  <a:srgbClr val="3333FF"/>
                </a:solidFill>
                <a:latin typeface="標楷體" pitchFamily="65" charset="-120"/>
                <a:ea typeface="標楷體" pitchFamily="65" charset="-120"/>
              </a:rPr>
              <a:t>、</a:t>
            </a:r>
            <a:r>
              <a:rPr lang="zh-TW" altLang="en-US" sz="2800" b="1" dirty="0" smtClean="0">
                <a:solidFill>
                  <a:srgbClr val="3333FF"/>
                </a:solidFill>
                <a:latin typeface="標楷體" pitchFamily="65" charset="-120"/>
                <a:ea typeface="標楷體" pitchFamily="65" charset="-120"/>
              </a:rPr>
              <a:t>費用申報及撥款效率</a:t>
            </a:r>
            <a:endParaRPr lang="en-US" altLang="zh-TW" sz="2800" b="1" dirty="0" smtClean="0">
              <a:solidFill>
                <a:srgbClr val="3333FF"/>
              </a:solidFill>
              <a:latin typeface="標楷體" pitchFamily="65" charset="-120"/>
              <a:ea typeface="標楷體" pitchFamily="65" charset="-120"/>
            </a:endParaRPr>
          </a:p>
          <a:p>
            <a:pPr algn="ctr"/>
            <a:r>
              <a:rPr lang="en-US" altLang="zh-TW" sz="2800" b="1" dirty="0" smtClean="0">
                <a:solidFill>
                  <a:srgbClr val="3333FF"/>
                </a:solidFill>
                <a:latin typeface="標楷體" pitchFamily="65" charset="-120"/>
                <a:ea typeface="標楷體" pitchFamily="65" charset="-120"/>
              </a:rPr>
              <a:t>(</a:t>
            </a:r>
            <a:r>
              <a:rPr lang="en-US" altLang="zh-TW" sz="2800" b="1" dirty="0">
                <a:solidFill>
                  <a:srgbClr val="3333FF"/>
                </a:solidFill>
                <a:latin typeface="Times New Roman" panose="02020603050405020304" pitchFamily="18" charset="0"/>
                <a:ea typeface="標楷體" pitchFamily="65" charset="-120"/>
                <a:cs typeface="Times New Roman" panose="02020603050405020304" pitchFamily="18" charset="0"/>
              </a:rPr>
              <a:t>10</a:t>
            </a:r>
            <a:r>
              <a:rPr lang="zh-TW" altLang="zh-TW" sz="2800" b="1" dirty="0">
                <a:solidFill>
                  <a:srgbClr val="3333FF"/>
                </a:solidFill>
                <a:latin typeface="標楷體" pitchFamily="65" charset="-120"/>
                <a:ea typeface="標楷體" pitchFamily="65" charset="-120"/>
              </a:rPr>
              <a:t>分</a:t>
            </a:r>
            <a:r>
              <a:rPr lang="en-US" altLang="zh-TW" sz="2800" b="1" dirty="0">
                <a:solidFill>
                  <a:srgbClr val="3333FF"/>
                </a:solidFill>
                <a:latin typeface="標楷體" pitchFamily="65" charset="-120"/>
                <a:ea typeface="標楷體" pitchFamily="65" charset="-120"/>
              </a:rPr>
              <a:t>)</a:t>
            </a:r>
            <a:r>
              <a:rPr lang="en-US" altLang="zh-TW" sz="2800" b="1" dirty="0"/>
              <a:t> </a:t>
            </a:r>
            <a:r>
              <a:rPr lang="en-US" altLang="zh-TW" sz="2800" b="1" dirty="0">
                <a:solidFill>
                  <a:srgbClr val="3333FF"/>
                </a:solidFill>
                <a:latin typeface="標楷體" pitchFamily="65" charset="-120"/>
                <a:ea typeface="標楷體" pitchFamily="65" charset="-120"/>
              </a:rPr>
              <a:t/>
            </a:r>
            <a:br>
              <a:rPr lang="en-US" altLang="zh-TW" sz="2800" b="1" dirty="0">
                <a:solidFill>
                  <a:srgbClr val="3333FF"/>
                </a:solidFill>
                <a:latin typeface="標楷體" pitchFamily="65" charset="-120"/>
                <a:ea typeface="標楷體" pitchFamily="65" charset="-120"/>
              </a:rPr>
            </a:br>
            <a:endParaRPr lang="zh-TW" altLang="en-US" sz="2800" b="1" dirty="0">
              <a:solidFill>
                <a:srgbClr val="3333FF"/>
              </a:solidFill>
              <a:latin typeface="標楷體" pitchFamily="65" charset="-120"/>
              <a:ea typeface="標楷體" pitchFamily="65" charset="-120"/>
            </a:endParaRPr>
          </a:p>
        </p:txBody>
      </p:sp>
      <p:sp>
        <p:nvSpPr>
          <p:cNvPr id="2" name="投影片編號版面配置區 1"/>
          <p:cNvSpPr>
            <a:spLocks noGrp="1"/>
          </p:cNvSpPr>
          <p:nvPr>
            <p:ph type="sldNum" sz="quarter" idx="12"/>
          </p:nvPr>
        </p:nvSpPr>
        <p:spPr>
          <a:xfrm>
            <a:off x="8382000" y="6492240"/>
            <a:ext cx="762000" cy="365760"/>
          </a:xfrm>
        </p:spPr>
        <p:txBody>
          <a:bodyPr/>
          <a:lstStyle/>
          <a:p>
            <a:fld id="{B2241029-E8B3-4A71-8533-EAA168E9F39D}" type="slidenum">
              <a:rPr lang="zh-TW" altLang="en-US" smtClean="0">
                <a:solidFill>
                  <a:srgbClr val="000000"/>
                </a:solidFill>
              </a:rPr>
              <a:pPr/>
              <a:t>17</a:t>
            </a:fld>
            <a:endParaRPr lang="zh-TW" altLang="en-US" dirty="0">
              <a:solidFill>
                <a:srgbClr val="000000"/>
              </a:solidFill>
            </a:endParaRPr>
          </a:p>
        </p:txBody>
      </p:sp>
    </p:spTree>
    <p:extLst>
      <p:ext uri="{BB962C8B-B14F-4D97-AF65-F5344CB8AC3E}">
        <p14:creationId xmlns:p14="http://schemas.microsoft.com/office/powerpoint/2010/main" val="4652230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1"/>
          <p:cNvSpPr txBox="1">
            <a:spLocks/>
          </p:cNvSpPr>
          <p:nvPr/>
        </p:nvSpPr>
        <p:spPr>
          <a:xfrm>
            <a:off x="570896" y="620688"/>
            <a:ext cx="8568952" cy="1656184"/>
          </a:xfrm>
          <a:prstGeom prst="rect">
            <a:avLst/>
          </a:prstGeom>
        </p:spPr>
        <p:txBody>
          <a:bodyPr vert="horz" lIns="91440" tIns="45720" rIns="91440" bIns="45720" rtlCol="0" anchor="ctr">
            <a:normAutofit fontScale="92500"/>
          </a:bodyPr>
          <a:lstStyle>
            <a:lvl1pPr>
              <a:spcBef>
                <a:spcPct val="0"/>
              </a:spcBef>
              <a:buNone/>
              <a:defRPr sz="3200" b="1">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cs typeface="+mj-cs"/>
              </a:defRPr>
            </a:lvl1pPr>
          </a:lstStyle>
          <a:p>
            <a:r>
              <a:rPr lang="zh-TW" altLang="en-US" dirty="0"/>
              <a:t>三</a:t>
            </a:r>
            <a:r>
              <a:rPr lang="zh-TW" altLang="zh-TW" dirty="0"/>
              <a:t>、</a:t>
            </a:r>
            <a:r>
              <a:rPr lang="zh-TW" altLang="en-US" dirty="0"/>
              <a:t>費用申報及撥款效率</a:t>
            </a:r>
            <a:r>
              <a:rPr lang="en-US" altLang="zh-TW" dirty="0"/>
              <a:t> </a:t>
            </a:r>
          </a:p>
          <a:p>
            <a:r>
              <a:rPr lang="en-US" altLang="zh-TW" dirty="0"/>
              <a:t>   (</a:t>
            </a:r>
            <a:r>
              <a:rPr lang="zh-TW" altLang="en-US" dirty="0"/>
              <a:t>一</a:t>
            </a:r>
            <a:r>
              <a:rPr lang="en-US" altLang="zh-TW" dirty="0"/>
              <a:t>)</a:t>
            </a:r>
            <a:r>
              <a:rPr lang="zh-TW" altLang="en-US" dirty="0"/>
              <a:t>期限內特約單位完成費用申報之比</a:t>
            </a:r>
            <a:r>
              <a:rPr lang="zh-TW" altLang="zh-TW" dirty="0"/>
              <a:t>率</a:t>
            </a:r>
            <a:r>
              <a:rPr lang="en-US" altLang="zh-TW" dirty="0"/>
              <a:t>(</a:t>
            </a:r>
            <a:r>
              <a:rPr lang="zh-TW" altLang="en-US" dirty="0"/>
              <a:t>５</a:t>
            </a:r>
            <a:r>
              <a:rPr lang="zh-TW" altLang="zh-TW" dirty="0"/>
              <a:t>分</a:t>
            </a:r>
            <a:r>
              <a:rPr lang="en-US" altLang="zh-TW" dirty="0"/>
              <a:t>)</a:t>
            </a:r>
          </a:p>
          <a:p>
            <a:r>
              <a:rPr lang="en-US" altLang="zh-TW" dirty="0" smtClean="0"/>
              <a:t>   </a:t>
            </a:r>
            <a:endParaRPr lang="en-US" altLang="zh-TW" dirty="0"/>
          </a:p>
          <a:p>
            <a:endParaRPr lang="zh-TW" altLang="en-US" dirty="0"/>
          </a:p>
        </p:txBody>
      </p:sp>
      <p:sp>
        <p:nvSpPr>
          <p:cNvPr id="6" name="投影片編號版面配置區 5"/>
          <p:cNvSpPr>
            <a:spLocks noGrp="1"/>
          </p:cNvSpPr>
          <p:nvPr>
            <p:ph type="sldNum" sz="quarter" idx="12"/>
          </p:nvPr>
        </p:nvSpPr>
        <p:spPr>
          <a:xfrm>
            <a:off x="8597044" y="6492240"/>
            <a:ext cx="546956" cy="365760"/>
          </a:xfrm>
        </p:spPr>
        <p:txBody>
          <a:bodyPr/>
          <a:lstStyle/>
          <a:p>
            <a:fld id="{B2241029-E8B3-4A71-8533-EAA168E9F39D}" type="slidenum">
              <a:rPr lang="zh-TW" altLang="en-US" smtClean="0">
                <a:solidFill>
                  <a:srgbClr val="000000"/>
                </a:solidFill>
              </a:rPr>
              <a:pPr/>
              <a:t>18</a:t>
            </a:fld>
            <a:endParaRPr lang="zh-TW" altLang="en-US" dirty="0">
              <a:solidFill>
                <a:srgbClr val="000000"/>
              </a:solidFill>
            </a:endParaRPr>
          </a:p>
        </p:txBody>
      </p:sp>
      <p:sp>
        <p:nvSpPr>
          <p:cNvPr id="5" name="內容版面配置區 2"/>
          <p:cNvSpPr txBox="1">
            <a:spLocks/>
          </p:cNvSpPr>
          <p:nvPr/>
        </p:nvSpPr>
        <p:spPr>
          <a:xfrm>
            <a:off x="367444" y="1484784"/>
            <a:ext cx="8229600" cy="4139228"/>
          </a:xfrm>
          <a:prstGeom prst="rect">
            <a:avLst/>
          </a:prstGeom>
        </p:spPr>
        <p:txBody>
          <a:bodyPr/>
          <a:lstStyle>
            <a:lvl1pPr marL="365760" indent="-256032" algn="l" rtl="0" eaLnBrk="1" latinLnBrk="0" hangingPunct="1">
              <a:spcBef>
                <a:spcPts val="300"/>
              </a:spcBef>
              <a:buClr>
                <a:schemeClr val="accent3"/>
              </a:buClr>
              <a:buFont typeface="Georgia"/>
              <a:buChar char="•"/>
              <a:defRPr kumimoji="0" sz="2200" kern="1200">
                <a:solidFill>
                  <a:schemeClr val="tx1"/>
                </a:solidFill>
                <a:latin typeface="標楷體" panose="03000509000000000000" pitchFamily="65" charset="-120"/>
                <a:ea typeface="標楷體" panose="03000509000000000000" pitchFamily="65" charset="-120"/>
                <a:cs typeface="+mn-cs"/>
              </a:defRPr>
            </a:lvl1pPr>
            <a:lvl2pPr marL="658368" indent="-246888" algn="l" rtl="0" eaLnBrk="1" latinLnBrk="0" hangingPunct="1">
              <a:spcBef>
                <a:spcPts val="300"/>
              </a:spcBef>
              <a:buClr>
                <a:schemeClr val="accent2"/>
              </a:buClr>
              <a:buFont typeface="Georgia"/>
              <a:buChar char="▫"/>
              <a:defRPr kumimoji="0" sz="2000" kern="1200">
                <a:solidFill>
                  <a:schemeClr val="accent2"/>
                </a:solidFill>
                <a:latin typeface="標楷體" panose="03000509000000000000" pitchFamily="65" charset="-120"/>
                <a:ea typeface="標楷體" panose="03000509000000000000" pitchFamily="65" charset="-120"/>
                <a:cs typeface="+mn-cs"/>
              </a:defRPr>
            </a:lvl2pPr>
            <a:lvl3pPr marL="923544" indent="-219456" algn="l" rtl="0" eaLnBrk="1" latinLnBrk="0" hangingPunct="1">
              <a:spcBef>
                <a:spcPts val="300"/>
              </a:spcBef>
              <a:buClr>
                <a:schemeClr val="accent1"/>
              </a:buClr>
              <a:buFont typeface="Wingdings 2"/>
              <a:buChar char=""/>
              <a:defRPr kumimoji="0" sz="2000" kern="1200">
                <a:solidFill>
                  <a:schemeClr val="accent1"/>
                </a:solidFill>
                <a:latin typeface="標楷體" panose="03000509000000000000" pitchFamily="65" charset="-120"/>
                <a:ea typeface="標楷體" panose="03000509000000000000" pitchFamily="65" charset="-120"/>
                <a:cs typeface="+mn-cs"/>
              </a:defRPr>
            </a:lvl3pPr>
            <a:lvl4pPr marL="1179576" indent="-201168" algn="l" rtl="0" eaLnBrk="1" latinLnBrk="0" hangingPunct="1">
              <a:spcBef>
                <a:spcPts val="300"/>
              </a:spcBef>
              <a:buClr>
                <a:schemeClr val="accent1"/>
              </a:buClr>
              <a:buFont typeface="Wingdings 2"/>
              <a:buChar char=""/>
              <a:defRPr kumimoji="0" sz="2000" kern="1200">
                <a:solidFill>
                  <a:schemeClr val="accent1"/>
                </a:solidFill>
                <a:latin typeface="標楷體" panose="03000509000000000000" pitchFamily="65" charset="-120"/>
                <a:ea typeface="標楷體" panose="03000509000000000000" pitchFamily="65" charset="-120"/>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標楷體" panose="03000509000000000000" pitchFamily="65" charset="-120"/>
                <a:ea typeface="標楷體" panose="03000509000000000000" pitchFamily="65" charset="-120"/>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868680" lvl="1" indent="-457200">
              <a:lnSpc>
                <a:spcPct val="80000"/>
              </a:lnSpc>
              <a:buClrTx/>
              <a:buFont typeface="+mj-lt"/>
              <a:buAutoNum type="arabicPeriod"/>
            </a:pPr>
            <a:r>
              <a:rPr lang="zh-TW" altLang="en-US" sz="2400" dirty="0" smtClean="0">
                <a:solidFill>
                  <a:schemeClr val="tx1"/>
                </a:solidFill>
                <a:latin typeface="Times New Roman" panose="02020603050405020304" pitchFamily="18" charset="0"/>
                <a:cs typeface="Times New Roman" panose="02020603050405020304" pitchFamily="18" charset="0"/>
              </a:rPr>
              <a:t>考評</a:t>
            </a:r>
            <a:r>
              <a:rPr lang="zh-TW" altLang="en-US" sz="2400" dirty="0">
                <a:solidFill>
                  <a:schemeClr val="tx1"/>
                </a:solidFill>
                <a:latin typeface="Times New Roman" panose="02020603050405020304" pitchFamily="18" charset="0"/>
                <a:cs typeface="Times New Roman" panose="02020603050405020304" pitchFamily="18" charset="0"/>
              </a:rPr>
              <a:t>依據</a:t>
            </a:r>
            <a:r>
              <a:rPr lang="en-US" altLang="zh-TW" sz="2400" dirty="0">
                <a:solidFill>
                  <a:schemeClr val="tx1"/>
                </a:solidFill>
                <a:latin typeface="Times New Roman" panose="02020603050405020304" pitchFamily="18" charset="0"/>
                <a:cs typeface="Times New Roman" panose="02020603050405020304" pitchFamily="18" charset="0"/>
              </a:rPr>
              <a:t>:</a:t>
            </a:r>
            <a:r>
              <a:rPr lang="zh-TW" altLang="en-US" sz="2400" dirty="0">
                <a:solidFill>
                  <a:schemeClr val="tx1"/>
                </a:solidFill>
                <a:latin typeface="Times New Roman" panose="02020603050405020304" pitchFamily="18" charset="0"/>
                <a:cs typeface="Times New Roman" panose="02020603050405020304" pitchFamily="18" charset="0"/>
              </a:rPr>
              <a:t>期限內特約單位完成費用申報之比</a:t>
            </a:r>
            <a:r>
              <a:rPr lang="zh-TW" altLang="zh-TW" sz="2400" dirty="0">
                <a:solidFill>
                  <a:schemeClr val="tx1"/>
                </a:solidFill>
                <a:latin typeface="Times New Roman" panose="02020603050405020304" pitchFamily="18" charset="0"/>
                <a:cs typeface="Times New Roman" panose="02020603050405020304" pitchFamily="18" charset="0"/>
              </a:rPr>
              <a:t>率</a:t>
            </a:r>
            <a:r>
              <a:rPr lang="en-US" altLang="zh-TW" sz="2400" dirty="0" smtClean="0">
                <a:solidFill>
                  <a:schemeClr val="tx1"/>
                </a:solidFill>
                <a:latin typeface="Times New Roman" panose="02020603050405020304" pitchFamily="18" charset="0"/>
                <a:cs typeface="Times New Roman" panose="02020603050405020304" pitchFamily="18" charset="0"/>
              </a:rPr>
              <a:t>(</a:t>
            </a:r>
            <a:r>
              <a:rPr lang="en-US" altLang="zh-TW" sz="2400" dirty="0">
                <a:solidFill>
                  <a:schemeClr val="tx1"/>
                </a:solidFill>
                <a:latin typeface="Times New Roman" panose="02020603050405020304" pitchFamily="18" charset="0"/>
                <a:cs typeface="Times New Roman" panose="02020603050405020304" pitchFamily="18" charset="0"/>
              </a:rPr>
              <a:t>5</a:t>
            </a:r>
            <a:r>
              <a:rPr lang="zh-TW" altLang="zh-TW" sz="2400" dirty="0" smtClean="0">
                <a:solidFill>
                  <a:schemeClr val="tx1"/>
                </a:solidFill>
                <a:latin typeface="Times New Roman" panose="02020603050405020304" pitchFamily="18" charset="0"/>
                <a:cs typeface="Times New Roman" panose="02020603050405020304" pitchFamily="18" charset="0"/>
              </a:rPr>
              <a:t>分</a:t>
            </a:r>
            <a:r>
              <a:rPr lang="en-US" altLang="zh-TW" sz="2400" dirty="0">
                <a:solidFill>
                  <a:schemeClr val="tx1"/>
                </a:solidFill>
                <a:latin typeface="Times New Roman" panose="02020603050405020304" pitchFamily="18" charset="0"/>
                <a:cs typeface="Times New Roman" panose="02020603050405020304" pitchFamily="18" charset="0"/>
              </a:rPr>
              <a:t>)</a:t>
            </a:r>
          </a:p>
          <a:p>
            <a:pPr marL="868680" lvl="1" indent="-457200">
              <a:lnSpc>
                <a:spcPct val="80000"/>
              </a:lnSpc>
              <a:buClrTx/>
              <a:buFont typeface="+mj-lt"/>
              <a:buAutoNum type="arabicPeriod"/>
            </a:pPr>
            <a:r>
              <a:rPr lang="zh-TW" altLang="zh-TW" sz="2400" dirty="0" smtClean="0">
                <a:solidFill>
                  <a:schemeClr val="tx1"/>
                </a:solidFill>
                <a:latin typeface="Times New Roman" panose="02020603050405020304" pitchFamily="18" charset="0"/>
                <a:cs typeface="Times New Roman" panose="02020603050405020304" pitchFamily="18" charset="0"/>
              </a:rPr>
              <a:t>資料</a:t>
            </a:r>
            <a:r>
              <a:rPr lang="zh-TW" altLang="zh-TW" sz="2400" dirty="0">
                <a:solidFill>
                  <a:schemeClr val="tx1"/>
                </a:solidFill>
                <a:latin typeface="Times New Roman" panose="02020603050405020304" pitchFamily="18" charset="0"/>
                <a:cs typeface="Times New Roman" panose="02020603050405020304" pitchFamily="18" charset="0"/>
              </a:rPr>
              <a:t>來源</a:t>
            </a:r>
            <a:r>
              <a:rPr lang="en-US" altLang="zh-TW" sz="2400" dirty="0">
                <a:solidFill>
                  <a:schemeClr val="tx1"/>
                </a:solidFill>
                <a:latin typeface="Times New Roman" panose="02020603050405020304" pitchFamily="18" charset="0"/>
                <a:cs typeface="Times New Roman" panose="02020603050405020304" pitchFamily="18" charset="0"/>
              </a:rPr>
              <a:t>:</a:t>
            </a:r>
            <a:r>
              <a:rPr lang="zh-TW" altLang="zh-TW" sz="2400" dirty="0">
                <a:solidFill>
                  <a:schemeClr val="tx1"/>
                </a:solidFill>
                <a:latin typeface="Times New Roman" panose="02020603050405020304" pitchFamily="18" charset="0"/>
                <a:cs typeface="Times New Roman" panose="02020603050405020304" pitchFamily="18" charset="0"/>
              </a:rPr>
              <a:t>照管系統</a:t>
            </a:r>
            <a:endParaRPr lang="en-US" altLang="zh-TW" sz="2400" dirty="0">
              <a:solidFill>
                <a:schemeClr val="tx1"/>
              </a:solidFill>
              <a:latin typeface="Times New Roman" panose="02020603050405020304" pitchFamily="18" charset="0"/>
              <a:cs typeface="Times New Roman" panose="02020603050405020304" pitchFamily="18" charset="0"/>
            </a:endParaRPr>
          </a:p>
          <a:p>
            <a:pPr marL="868680" lvl="1" indent="-457200">
              <a:lnSpc>
                <a:spcPct val="80000"/>
              </a:lnSpc>
              <a:buClrTx/>
              <a:buFont typeface="+mj-lt"/>
              <a:buAutoNum type="arabicPeriod"/>
            </a:pPr>
            <a:r>
              <a:rPr lang="zh-TW" altLang="zh-TW" sz="2400" dirty="0" smtClean="0">
                <a:solidFill>
                  <a:schemeClr val="tx1"/>
                </a:solidFill>
                <a:latin typeface="Times New Roman" panose="02020603050405020304" pitchFamily="18" charset="0"/>
                <a:cs typeface="Times New Roman" panose="02020603050405020304" pitchFamily="18" charset="0"/>
              </a:rPr>
              <a:t>評分</a:t>
            </a:r>
            <a:r>
              <a:rPr lang="zh-TW" altLang="zh-TW" sz="2400" dirty="0">
                <a:solidFill>
                  <a:schemeClr val="tx1"/>
                </a:solidFill>
                <a:latin typeface="Times New Roman" panose="02020603050405020304" pitchFamily="18" charset="0"/>
                <a:cs typeface="Times New Roman" panose="02020603050405020304" pitchFamily="18" charset="0"/>
              </a:rPr>
              <a:t>標準</a:t>
            </a:r>
            <a:r>
              <a:rPr lang="en-US" altLang="zh-TW" sz="2400" dirty="0">
                <a:solidFill>
                  <a:schemeClr val="tx1"/>
                </a:solidFill>
                <a:latin typeface="Times New Roman" panose="02020603050405020304" pitchFamily="18" charset="0"/>
                <a:cs typeface="Times New Roman" panose="02020603050405020304" pitchFamily="18" charset="0"/>
              </a:rPr>
              <a:t>:【</a:t>
            </a:r>
            <a:r>
              <a:rPr lang="zh-TW" altLang="en-US" sz="2400" dirty="0">
                <a:solidFill>
                  <a:schemeClr val="tx1"/>
                </a:solidFill>
                <a:latin typeface="Times New Roman" panose="02020603050405020304" pitchFamily="18" charset="0"/>
                <a:cs typeface="Times New Roman" panose="02020603050405020304" pitchFamily="18" charset="0"/>
              </a:rPr>
              <a:t>當月有應申報服務紀錄之特約單位，次月</a:t>
            </a:r>
            <a:r>
              <a:rPr lang="en-US" altLang="zh-TW" sz="2400" dirty="0">
                <a:solidFill>
                  <a:schemeClr val="tx1"/>
                </a:solidFill>
                <a:latin typeface="Times New Roman" panose="02020603050405020304" pitchFamily="18" charset="0"/>
                <a:cs typeface="Times New Roman" panose="02020603050405020304" pitchFamily="18" charset="0"/>
              </a:rPr>
              <a:t>10</a:t>
            </a:r>
            <a:r>
              <a:rPr lang="zh-TW" altLang="en-US" sz="2400" dirty="0">
                <a:solidFill>
                  <a:schemeClr val="tx1"/>
                </a:solidFill>
                <a:latin typeface="Times New Roman" panose="02020603050405020304" pitchFamily="18" charset="0"/>
                <a:cs typeface="Times New Roman" panose="02020603050405020304" pitchFamily="18" charset="0"/>
              </a:rPr>
              <a:t>日晚上</a:t>
            </a:r>
            <a:r>
              <a:rPr lang="en-US" altLang="zh-TW" sz="2400" dirty="0">
                <a:solidFill>
                  <a:schemeClr val="tx1"/>
                </a:solidFill>
                <a:latin typeface="Times New Roman" panose="02020603050405020304" pitchFamily="18" charset="0"/>
                <a:cs typeface="Times New Roman" panose="02020603050405020304" pitchFamily="18" charset="0"/>
              </a:rPr>
              <a:t>12</a:t>
            </a:r>
            <a:r>
              <a:rPr lang="zh-TW" altLang="en-US" sz="2400" dirty="0">
                <a:solidFill>
                  <a:schemeClr val="tx1"/>
                </a:solidFill>
                <a:latin typeface="Times New Roman" panose="02020603050405020304" pitchFamily="18" charset="0"/>
                <a:cs typeface="Times New Roman" panose="02020603050405020304" pitchFamily="18" charset="0"/>
              </a:rPr>
              <a:t>點前於本部照顧管理資訊系統完成費用申報之家數</a:t>
            </a:r>
            <a:r>
              <a:rPr lang="en-US" altLang="zh-TW" sz="2400" dirty="0">
                <a:solidFill>
                  <a:schemeClr val="tx1"/>
                </a:solidFill>
                <a:latin typeface="Times New Roman" panose="02020603050405020304" pitchFamily="18" charset="0"/>
                <a:cs typeface="Times New Roman" panose="02020603050405020304" pitchFamily="18" charset="0"/>
              </a:rPr>
              <a:t>/</a:t>
            </a:r>
            <a:r>
              <a:rPr lang="zh-TW" altLang="en-US" sz="2400" dirty="0">
                <a:solidFill>
                  <a:schemeClr val="tx1"/>
                </a:solidFill>
                <a:latin typeface="Times New Roman" panose="02020603050405020304" pitchFamily="18" charset="0"/>
                <a:cs typeface="Times New Roman" panose="02020603050405020304" pitchFamily="18" charset="0"/>
              </a:rPr>
              <a:t>當月有應申報服務紀錄之特約單位數</a:t>
            </a:r>
            <a:r>
              <a:rPr lang="en-US" altLang="zh-TW" sz="2400" dirty="0">
                <a:solidFill>
                  <a:schemeClr val="tx1"/>
                </a:solidFill>
                <a:latin typeface="Times New Roman" panose="02020603050405020304" pitchFamily="18" charset="0"/>
                <a:cs typeface="Times New Roman" panose="02020603050405020304" pitchFamily="18" charset="0"/>
              </a:rPr>
              <a:t>】</a:t>
            </a:r>
            <a:r>
              <a:rPr lang="zh-TW" altLang="en-US" sz="2400" dirty="0">
                <a:solidFill>
                  <a:schemeClr val="tx1"/>
                </a:solidFill>
                <a:latin typeface="Times New Roman" panose="02020603050405020304" pitchFamily="18" charset="0"/>
                <a:cs typeface="Times New Roman" panose="02020603050405020304" pitchFamily="18" charset="0"/>
              </a:rPr>
              <a:t>之每季平均。</a:t>
            </a:r>
          </a:p>
          <a:p>
            <a:pPr marL="411480" lvl="1" indent="0">
              <a:lnSpc>
                <a:spcPct val="80000"/>
              </a:lnSpc>
              <a:buClr>
                <a:srgbClr val="002060"/>
              </a:buClr>
              <a:buNone/>
            </a:pPr>
            <a:endParaRPr lang="en-US" altLang="zh-TW" sz="2400" dirty="0">
              <a:solidFill>
                <a:schemeClr val="tx1"/>
              </a:solidFill>
              <a:latin typeface="Times New Roman" panose="02020603050405020304" pitchFamily="18" charset="0"/>
              <a:cs typeface="Times New Roman" panose="02020603050405020304" pitchFamily="18" charset="0"/>
            </a:endParaRPr>
          </a:p>
          <a:p>
            <a:pPr marL="623888" indent="-514350">
              <a:lnSpc>
                <a:spcPct val="80000"/>
              </a:lnSpc>
              <a:buNone/>
            </a:pPr>
            <a:endParaRPr lang="zh-TW" altLang="en-US" sz="2400" dirty="0">
              <a:latin typeface="Times New Roman" panose="02020603050405020304" pitchFamily="18" charset="0"/>
              <a:cs typeface="Times New Roman" panose="02020603050405020304" pitchFamily="18" charset="0"/>
            </a:endParaRPr>
          </a:p>
        </p:txBody>
      </p:sp>
      <p:graphicFrame>
        <p:nvGraphicFramePr>
          <p:cNvPr id="7" name="表格 6"/>
          <p:cNvGraphicFramePr>
            <a:graphicFrameLocks noGrp="1"/>
          </p:cNvGraphicFramePr>
          <p:nvPr>
            <p:extLst>
              <p:ext uri="{D42A27DB-BD31-4B8C-83A1-F6EECF244321}">
                <p14:modId xmlns:p14="http://schemas.microsoft.com/office/powerpoint/2010/main" val="3042639228"/>
              </p:ext>
            </p:extLst>
          </p:nvPr>
        </p:nvGraphicFramePr>
        <p:xfrm>
          <a:off x="2987824" y="3284984"/>
          <a:ext cx="3888432" cy="2123005"/>
        </p:xfrm>
        <a:graphic>
          <a:graphicData uri="http://schemas.openxmlformats.org/drawingml/2006/table">
            <a:tbl>
              <a:tblPr firstRow="1" firstCol="1" lastRow="1" lastCol="1" bandRow="1" bandCol="1">
                <a:tableStyleId>{5940675A-B579-460E-94D1-54222C63F5DA}</a:tableStyleId>
              </a:tblPr>
              <a:tblGrid>
                <a:gridCol w="2991724"/>
                <a:gridCol w="896708"/>
              </a:tblGrid>
              <a:tr h="679318">
                <a:tc>
                  <a:txBody>
                    <a:bodyPr/>
                    <a:lstStyle/>
                    <a:p>
                      <a:pPr algn="ctr">
                        <a:spcAft>
                          <a:spcPts val="0"/>
                        </a:spcAft>
                      </a:pP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期限內</a:t>
                      </a: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次月</a:t>
                      </a: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10</a:t>
                      </a: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日</a:t>
                      </a: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特約單位完成費用申報之比率</a:t>
                      </a:r>
                    </a:p>
                  </a:txBody>
                  <a:tcPr marL="68580" marR="68580" marT="0" marB="0" anchor="ctr"/>
                </a:tc>
                <a:tc>
                  <a:txBody>
                    <a:bodyPr/>
                    <a:lstStyle/>
                    <a:p>
                      <a:pPr algn="ctr">
                        <a:spcAft>
                          <a:spcPts val="0"/>
                        </a:spcAft>
                      </a:pP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評分</a:t>
                      </a:r>
                    </a:p>
                  </a:txBody>
                  <a:tcPr marL="68580" marR="68580" marT="0" marB="0" anchor="ctr"/>
                </a:tc>
              </a:tr>
              <a:tr h="424710">
                <a:tc>
                  <a:txBody>
                    <a:bodyPr/>
                    <a:lstStyle/>
                    <a:p>
                      <a:pPr algn="ctr">
                        <a:spcAft>
                          <a:spcPts val="0"/>
                        </a:spcAft>
                      </a:pP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90%</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algn="ctr">
                        <a:spcAft>
                          <a:spcPts val="0"/>
                        </a:spcAft>
                      </a:pP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5</a:t>
                      </a:r>
                      <a:endParaRPr lang="zh-TW" sz="1800" kern="10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r>
              <a:tr h="339659">
                <a:tc>
                  <a:txBody>
                    <a:bodyPr/>
                    <a:lstStyle/>
                    <a:p>
                      <a:pPr algn="ctr">
                        <a:spcAft>
                          <a:spcPts val="0"/>
                        </a:spcAft>
                      </a:pP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75%</a:t>
                      </a: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90%</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algn="ctr">
                        <a:spcAft>
                          <a:spcPts val="0"/>
                        </a:spcAft>
                      </a:pP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4</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r>
              <a:tr h="339659">
                <a:tc>
                  <a:txBody>
                    <a:bodyPr/>
                    <a:lstStyle/>
                    <a:p>
                      <a:pPr algn="ctr">
                        <a:spcAft>
                          <a:spcPts val="0"/>
                        </a:spcAft>
                      </a:pP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60%</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75%</a:t>
                      </a:r>
                      <a:endParaRPr lang="zh-TW" sz="1800" kern="10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algn="ctr">
                        <a:spcAft>
                          <a:spcPts val="0"/>
                        </a:spcAft>
                      </a:pP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3</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r>
              <a:tr h="339659">
                <a:tc>
                  <a:txBody>
                    <a:bodyPr/>
                    <a:lstStyle/>
                    <a:p>
                      <a:pPr algn="ctr">
                        <a:spcAft>
                          <a:spcPts val="0"/>
                        </a:spcAft>
                      </a:pP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&lt;60%</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algn="ctr">
                        <a:spcAft>
                          <a:spcPts val="0"/>
                        </a:spcAft>
                      </a:pP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2</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r>
            </a:tbl>
          </a:graphicData>
        </a:graphic>
      </p:graphicFrame>
      <p:sp>
        <p:nvSpPr>
          <p:cNvPr id="8" name="文字方塊 7"/>
          <p:cNvSpPr txBox="1"/>
          <p:nvPr/>
        </p:nvSpPr>
        <p:spPr>
          <a:xfrm>
            <a:off x="570896" y="5210616"/>
            <a:ext cx="8573104" cy="1600438"/>
          </a:xfrm>
          <a:prstGeom prst="rect">
            <a:avLst/>
          </a:prstGeom>
          <a:noFill/>
        </p:spPr>
        <p:txBody>
          <a:bodyPr wrap="square" rtlCol="0">
            <a:spAutoFit/>
          </a:bodyPr>
          <a:lstStyle/>
          <a:p>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註</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有</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應申報服務紀錄之特約單位定義</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rPr>
              <a:t>     A.</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服務</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性質屬單次服務可申報者</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如</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BA</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碼</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，以服務日期之月份計</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如</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：服務日期為</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月</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15</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日者，則視為</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月有應申報服務紀錄之特約單位</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rPr>
              <a:t>     B.</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服務</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性質屬多次服務完畢才可申報者</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如</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C</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碼</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，以最後一筆服務日期之月份計</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如</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CA05</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之服務日期為</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1/15</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1/25</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2/5</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2/15</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，則視為</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月有應申報服務紀錄之特約單位</a:t>
            </a:r>
          </a:p>
          <a:p>
            <a:r>
              <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特約</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單位需於次月</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10</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日晚上</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12</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點前完成</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90%</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以上服務紀錄申報，始計入完成費用申報家數。</a:t>
            </a:r>
            <a:endParaRPr lang="zh-TW" altLang="en-US" sz="1400" dirty="0">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10367322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1"/>
          <p:cNvSpPr txBox="1">
            <a:spLocks/>
          </p:cNvSpPr>
          <p:nvPr/>
        </p:nvSpPr>
        <p:spPr>
          <a:xfrm>
            <a:off x="570896" y="620688"/>
            <a:ext cx="8568952" cy="1656184"/>
          </a:xfrm>
          <a:prstGeom prst="rect">
            <a:avLst/>
          </a:prstGeom>
        </p:spPr>
        <p:txBody>
          <a:bodyPr vert="horz" lIns="91440" tIns="45720" rIns="91440" bIns="45720" rtlCol="0" anchor="ctr">
            <a:normAutofit fontScale="92500"/>
          </a:bodyPr>
          <a:lstStyle>
            <a:defPPr>
              <a:defRPr lang="zh-TW"/>
            </a:defPPr>
            <a:lvl1pPr>
              <a:spcBef>
                <a:spcPct val="0"/>
              </a:spcBef>
              <a:buNone/>
              <a:defRPr sz="3200" b="1">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cs typeface="+mj-cs"/>
              </a:defRPr>
            </a:lvl1pPr>
          </a:lstStyle>
          <a:p>
            <a:r>
              <a:rPr lang="zh-TW" altLang="en-US" dirty="0"/>
              <a:t>三</a:t>
            </a:r>
            <a:r>
              <a:rPr lang="zh-TW" altLang="zh-TW" dirty="0"/>
              <a:t>、</a:t>
            </a:r>
            <a:r>
              <a:rPr lang="zh-TW" altLang="en-US" dirty="0"/>
              <a:t>費用申報及撥款效率</a:t>
            </a:r>
            <a:r>
              <a:rPr lang="en-US" altLang="zh-TW" dirty="0"/>
              <a:t> </a:t>
            </a:r>
          </a:p>
          <a:p>
            <a:r>
              <a:rPr lang="en-US" altLang="zh-TW" dirty="0"/>
              <a:t>   (</a:t>
            </a:r>
            <a:r>
              <a:rPr lang="zh-TW" altLang="en-US" dirty="0"/>
              <a:t>二</a:t>
            </a:r>
            <a:r>
              <a:rPr lang="en-US" altLang="zh-TW" dirty="0"/>
              <a:t>)108</a:t>
            </a:r>
            <a:r>
              <a:rPr lang="zh-TW" altLang="en-US" dirty="0"/>
              <a:t>年長照服務給付及支付費用撥付率</a:t>
            </a:r>
            <a:r>
              <a:rPr lang="en-US" altLang="zh-TW" dirty="0"/>
              <a:t>(</a:t>
            </a:r>
            <a:r>
              <a:rPr lang="zh-TW" altLang="en-US" dirty="0"/>
              <a:t>５</a:t>
            </a:r>
            <a:r>
              <a:rPr lang="zh-TW" altLang="zh-TW" dirty="0"/>
              <a:t>分</a:t>
            </a:r>
            <a:r>
              <a:rPr lang="en-US" altLang="zh-TW" dirty="0"/>
              <a:t>)</a:t>
            </a:r>
          </a:p>
          <a:p>
            <a:r>
              <a:rPr lang="en-US" altLang="zh-TW" dirty="0"/>
              <a:t>   </a:t>
            </a:r>
          </a:p>
          <a:p>
            <a:endParaRPr lang="zh-TW" altLang="en-US" dirty="0"/>
          </a:p>
        </p:txBody>
      </p:sp>
      <p:sp>
        <p:nvSpPr>
          <p:cNvPr id="6" name="投影片編號版面配置區 5"/>
          <p:cNvSpPr>
            <a:spLocks noGrp="1"/>
          </p:cNvSpPr>
          <p:nvPr>
            <p:ph type="sldNum" sz="quarter" idx="12"/>
          </p:nvPr>
        </p:nvSpPr>
        <p:spPr>
          <a:xfrm>
            <a:off x="8597044" y="6492240"/>
            <a:ext cx="546956" cy="365760"/>
          </a:xfrm>
        </p:spPr>
        <p:txBody>
          <a:bodyPr/>
          <a:lstStyle/>
          <a:p>
            <a:fld id="{B2241029-E8B3-4A71-8533-EAA168E9F39D}" type="slidenum">
              <a:rPr lang="zh-TW" altLang="en-US" smtClean="0">
                <a:solidFill>
                  <a:srgbClr val="000000"/>
                </a:solidFill>
              </a:rPr>
              <a:pPr/>
              <a:t>19</a:t>
            </a:fld>
            <a:endParaRPr lang="zh-TW" altLang="en-US" dirty="0">
              <a:solidFill>
                <a:srgbClr val="000000"/>
              </a:solidFill>
            </a:endParaRPr>
          </a:p>
        </p:txBody>
      </p:sp>
      <p:sp>
        <p:nvSpPr>
          <p:cNvPr id="5" name="內容版面配置區 2"/>
          <p:cNvSpPr txBox="1">
            <a:spLocks/>
          </p:cNvSpPr>
          <p:nvPr/>
        </p:nvSpPr>
        <p:spPr>
          <a:xfrm>
            <a:off x="367444" y="1628800"/>
            <a:ext cx="8229600" cy="4824536"/>
          </a:xfrm>
          <a:prstGeom prst="rect">
            <a:avLst/>
          </a:prstGeom>
        </p:spPr>
        <p:txBody>
          <a:bodyPr/>
          <a:lstStyle>
            <a:lvl1pPr marL="365760" indent="-256032" algn="l" rtl="0" eaLnBrk="1" latinLnBrk="0" hangingPunct="1">
              <a:spcBef>
                <a:spcPts val="300"/>
              </a:spcBef>
              <a:buClr>
                <a:schemeClr val="accent3"/>
              </a:buClr>
              <a:buFont typeface="Georgia"/>
              <a:buChar char="•"/>
              <a:defRPr kumimoji="0" sz="2200" kern="1200">
                <a:solidFill>
                  <a:schemeClr val="tx1"/>
                </a:solidFill>
                <a:latin typeface="標楷體" panose="03000509000000000000" pitchFamily="65" charset="-120"/>
                <a:ea typeface="標楷體" panose="03000509000000000000" pitchFamily="65" charset="-120"/>
                <a:cs typeface="+mn-cs"/>
              </a:defRPr>
            </a:lvl1pPr>
            <a:lvl2pPr marL="658368" indent="-246888" algn="l" rtl="0" eaLnBrk="1" latinLnBrk="0" hangingPunct="1">
              <a:spcBef>
                <a:spcPts val="300"/>
              </a:spcBef>
              <a:buClr>
                <a:schemeClr val="accent2"/>
              </a:buClr>
              <a:buFont typeface="Georgia"/>
              <a:buChar char="▫"/>
              <a:defRPr kumimoji="0" sz="2000" kern="1200">
                <a:solidFill>
                  <a:schemeClr val="accent2"/>
                </a:solidFill>
                <a:latin typeface="標楷體" panose="03000509000000000000" pitchFamily="65" charset="-120"/>
                <a:ea typeface="標楷體" panose="03000509000000000000" pitchFamily="65" charset="-120"/>
                <a:cs typeface="+mn-cs"/>
              </a:defRPr>
            </a:lvl2pPr>
            <a:lvl3pPr marL="923544" indent="-219456" algn="l" rtl="0" eaLnBrk="1" latinLnBrk="0" hangingPunct="1">
              <a:spcBef>
                <a:spcPts val="300"/>
              </a:spcBef>
              <a:buClr>
                <a:schemeClr val="accent1"/>
              </a:buClr>
              <a:buFont typeface="Wingdings 2"/>
              <a:buChar char=""/>
              <a:defRPr kumimoji="0" sz="2000" kern="1200">
                <a:solidFill>
                  <a:schemeClr val="accent1"/>
                </a:solidFill>
                <a:latin typeface="標楷體" panose="03000509000000000000" pitchFamily="65" charset="-120"/>
                <a:ea typeface="標楷體" panose="03000509000000000000" pitchFamily="65" charset="-120"/>
                <a:cs typeface="+mn-cs"/>
              </a:defRPr>
            </a:lvl3pPr>
            <a:lvl4pPr marL="1179576" indent="-201168" algn="l" rtl="0" eaLnBrk="1" latinLnBrk="0" hangingPunct="1">
              <a:spcBef>
                <a:spcPts val="300"/>
              </a:spcBef>
              <a:buClr>
                <a:schemeClr val="accent1"/>
              </a:buClr>
              <a:buFont typeface="Wingdings 2"/>
              <a:buChar char=""/>
              <a:defRPr kumimoji="0" sz="2000" kern="1200">
                <a:solidFill>
                  <a:schemeClr val="accent1"/>
                </a:solidFill>
                <a:latin typeface="標楷體" panose="03000509000000000000" pitchFamily="65" charset="-120"/>
                <a:ea typeface="標楷體" panose="03000509000000000000" pitchFamily="65" charset="-120"/>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標楷體" panose="03000509000000000000" pitchFamily="65" charset="-120"/>
                <a:ea typeface="標楷體" panose="03000509000000000000" pitchFamily="65" charset="-120"/>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623888" indent="-514350">
              <a:lnSpc>
                <a:spcPct val="80000"/>
              </a:lnSpc>
              <a:buNone/>
            </a:pPr>
            <a:r>
              <a:rPr lang="en-US" altLang="zh-TW" sz="2400" dirty="0">
                <a:latin typeface="Times New Roman" panose="02020603050405020304" pitchFamily="18" charset="0"/>
                <a:cs typeface="Times New Roman" panose="02020603050405020304" pitchFamily="18" charset="0"/>
              </a:rPr>
              <a:t>1.</a:t>
            </a:r>
            <a:r>
              <a:rPr lang="zh-TW" altLang="en-US" sz="2400" dirty="0">
                <a:latin typeface="Times New Roman" panose="02020603050405020304" pitchFamily="18" charset="0"/>
                <a:cs typeface="Times New Roman" panose="02020603050405020304" pitchFamily="18" charset="0"/>
              </a:rPr>
              <a:t>考評依據</a:t>
            </a:r>
            <a:r>
              <a:rPr lang="zh-TW" altLang="en-US" sz="2400" dirty="0">
                <a:latin typeface="Times New Roman" panose="02020603050405020304" pitchFamily="18" charset="0"/>
                <a:cs typeface="Times New Roman" panose="02020603050405020304" pitchFamily="18" charset="0"/>
                <a:sym typeface="Wingdings" panose="05000000000000000000" pitchFamily="2" charset="2"/>
              </a:rPr>
              <a:t>：</a:t>
            </a:r>
            <a:r>
              <a:rPr lang="en-US" altLang="zh-TW" dirty="0">
                <a:latin typeface="Times New Roman" panose="02020603050405020304" pitchFamily="18" charset="0"/>
                <a:cs typeface="Times New Roman" panose="02020603050405020304" pitchFamily="18" charset="0"/>
              </a:rPr>
              <a:t>108</a:t>
            </a:r>
            <a:r>
              <a:rPr lang="zh-TW" altLang="zh-TW" dirty="0">
                <a:latin typeface="Times New Roman" panose="02020603050405020304" pitchFamily="18" charset="0"/>
                <a:cs typeface="Times New Roman" panose="02020603050405020304" pitchFamily="18" charset="0"/>
              </a:rPr>
              <a:t>年長照服務給付及支付費用撥付率</a:t>
            </a:r>
            <a:r>
              <a:rPr lang="en-US" altLang="zh-TW" dirty="0">
                <a:latin typeface="Times New Roman" panose="02020603050405020304" pitchFamily="18" charset="0"/>
                <a:cs typeface="Times New Roman" panose="02020603050405020304" pitchFamily="18" charset="0"/>
              </a:rPr>
              <a:t>(5</a:t>
            </a:r>
            <a:r>
              <a:rPr lang="zh-TW" altLang="en-US" dirty="0">
                <a:latin typeface="Times New Roman" panose="02020603050405020304" pitchFamily="18" charset="0"/>
                <a:cs typeface="Times New Roman" panose="02020603050405020304" pitchFamily="18" charset="0"/>
              </a:rPr>
              <a:t>分</a:t>
            </a:r>
            <a:r>
              <a:rPr lang="en-US" altLang="zh-TW" dirty="0">
                <a:latin typeface="Times New Roman" panose="02020603050405020304" pitchFamily="18" charset="0"/>
                <a:cs typeface="Times New Roman" panose="02020603050405020304" pitchFamily="18" charset="0"/>
              </a:rPr>
              <a:t>)</a:t>
            </a:r>
          </a:p>
          <a:p>
            <a:pPr marL="623888" indent="-514350">
              <a:lnSpc>
                <a:spcPct val="80000"/>
              </a:lnSpc>
              <a:buNone/>
            </a:pPr>
            <a:r>
              <a:rPr lang="en-US" altLang="zh-TW" sz="2400" dirty="0">
                <a:latin typeface="Times New Roman" panose="02020603050405020304" pitchFamily="18" charset="0"/>
                <a:cs typeface="Times New Roman" panose="02020603050405020304" pitchFamily="18" charset="0"/>
              </a:rPr>
              <a:t>2.</a:t>
            </a:r>
            <a:r>
              <a:rPr lang="zh-TW" altLang="zh-TW" sz="2400" dirty="0">
                <a:latin typeface="Times New Roman" panose="02020603050405020304" pitchFamily="18" charset="0"/>
                <a:cs typeface="Times New Roman" panose="02020603050405020304" pitchFamily="18" charset="0"/>
              </a:rPr>
              <a:t>資料來源</a:t>
            </a:r>
            <a:r>
              <a:rPr lang="en-US" altLang="zh-TW" sz="2400" dirty="0">
                <a:latin typeface="Times New Roman" panose="02020603050405020304" pitchFamily="18" charset="0"/>
                <a:cs typeface="Times New Roman" panose="02020603050405020304" pitchFamily="18" charset="0"/>
              </a:rPr>
              <a:t>:</a:t>
            </a:r>
            <a:r>
              <a:rPr lang="zh-TW" altLang="zh-TW" sz="2400" dirty="0">
                <a:latin typeface="Times New Roman" panose="02020603050405020304" pitchFamily="18" charset="0"/>
                <a:cs typeface="Times New Roman" panose="02020603050405020304" pitchFamily="18" charset="0"/>
              </a:rPr>
              <a:t>照管系統</a:t>
            </a:r>
            <a:endParaRPr lang="en-US" altLang="zh-TW" sz="2400" dirty="0">
              <a:latin typeface="Times New Roman" panose="02020603050405020304" pitchFamily="18" charset="0"/>
              <a:cs typeface="Times New Roman" panose="02020603050405020304" pitchFamily="18" charset="0"/>
            </a:endParaRPr>
          </a:p>
          <a:p>
            <a:pPr marL="623888" indent="-514350">
              <a:lnSpc>
                <a:spcPct val="80000"/>
              </a:lnSpc>
              <a:buNone/>
            </a:pPr>
            <a:r>
              <a:rPr lang="en-US" altLang="zh-TW" sz="2400" dirty="0">
                <a:latin typeface="Times New Roman" panose="02020603050405020304" pitchFamily="18" charset="0"/>
                <a:cs typeface="Times New Roman" panose="02020603050405020304" pitchFamily="18" charset="0"/>
              </a:rPr>
              <a:t>3.</a:t>
            </a:r>
            <a:r>
              <a:rPr lang="zh-TW" altLang="zh-TW" sz="2400" dirty="0">
                <a:latin typeface="Times New Roman" panose="02020603050405020304" pitchFamily="18" charset="0"/>
                <a:cs typeface="Times New Roman" panose="02020603050405020304" pitchFamily="18" charset="0"/>
              </a:rPr>
              <a:t>評分標準</a:t>
            </a:r>
            <a:r>
              <a:rPr lang="en-US" altLang="zh-TW" sz="2400" dirty="0">
                <a:latin typeface="Times New Roman" panose="02020603050405020304" pitchFamily="18" charset="0"/>
                <a:cs typeface="Times New Roman" panose="02020603050405020304" pitchFamily="18" charset="0"/>
              </a:rPr>
              <a:t>:</a:t>
            </a:r>
          </a:p>
          <a:p>
            <a:pPr marL="623888" indent="-514350">
              <a:lnSpc>
                <a:spcPct val="80000"/>
              </a:lnSpc>
              <a:buNone/>
            </a:pPr>
            <a:r>
              <a:rPr lang="zh-TW" altLang="en-US" dirty="0">
                <a:latin typeface="Times New Roman" panose="02020603050405020304" pitchFamily="18" charset="0"/>
                <a:cs typeface="Times New Roman" panose="02020603050405020304" pitchFamily="18" charset="0"/>
              </a:rPr>
              <a:t>  </a:t>
            </a:r>
            <a:r>
              <a:rPr lang="en-US" altLang="zh-TW" dirty="0">
                <a:latin typeface="Times New Roman" panose="02020603050405020304" pitchFamily="18" charset="0"/>
                <a:cs typeface="Times New Roman" panose="02020603050405020304" pitchFamily="18" charset="0"/>
              </a:rPr>
              <a:t>(1)</a:t>
            </a:r>
            <a:r>
              <a:rPr lang="zh-TW" altLang="zh-TW" dirty="0">
                <a:latin typeface="Times New Roman" panose="02020603050405020304" pitchFamily="18" charset="0"/>
                <a:cs typeface="Times New Roman" panose="02020603050405020304" pitchFamily="18" charset="0"/>
              </a:rPr>
              <a:t>每月長照服務給付及支付費用撥付率計算方式：【次二月</a:t>
            </a:r>
            <a:endParaRPr lang="en-US" altLang="zh-TW" dirty="0">
              <a:latin typeface="Times New Roman" panose="02020603050405020304" pitchFamily="18" charset="0"/>
              <a:cs typeface="Times New Roman" panose="02020603050405020304" pitchFamily="18" charset="0"/>
            </a:endParaRPr>
          </a:p>
          <a:p>
            <a:pPr marL="623888" indent="-514350">
              <a:lnSpc>
                <a:spcPct val="80000"/>
              </a:lnSpc>
              <a:buNone/>
            </a:pPr>
            <a:r>
              <a:rPr lang="zh-TW" altLang="en-US" dirty="0">
                <a:latin typeface="Times New Roman" panose="02020603050405020304" pitchFamily="18" charset="0"/>
                <a:cs typeface="Times New Roman" panose="02020603050405020304" pitchFamily="18" charset="0"/>
              </a:rPr>
              <a:t>     </a:t>
            </a:r>
            <a:r>
              <a:rPr lang="en-US" altLang="zh-TW" dirty="0">
                <a:latin typeface="Times New Roman" panose="02020603050405020304" pitchFamily="18" charset="0"/>
                <a:cs typeface="Times New Roman" panose="02020603050405020304" pitchFamily="18" charset="0"/>
              </a:rPr>
              <a:t>10</a:t>
            </a:r>
            <a:r>
              <a:rPr lang="zh-TW" altLang="zh-TW" dirty="0">
                <a:latin typeface="Times New Roman" panose="02020603050405020304" pitchFamily="18" charset="0"/>
                <a:cs typeface="Times New Roman" panose="02020603050405020304" pitchFamily="18" charset="0"/>
              </a:rPr>
              <a:t>日前完成核撥之當月份服務費用</a:t>
            </a:r>
            <a:r>
              <a:rPr lang="en-US" altLang="zh-TW" dirty="0">
                <a:latin typeface="Times New Roman" panose="02020603050405020304" pitchFamily="18" charset="0"/>
                <a:cs typeface="Times New Roman" panose="02020603050405020304" pitchFamily="18" charset="0"/>
              </a:rPr>
              <a:t>/</a:t>
            </a:r>
            <a:r>
              <a:rPr lang="zh-TW" altLang="zh-TW" dirty="0">
                <a:latin typeface="Times New Roman" panose="02020603050405020304" pitchFamily="18" charset="0"/>
                <a:cs typeface="Times New Roman" panose="02020603050405020304" pitchFamily="18" charset="0"/>
              </a:rPr>
              <a:t>次月</a:t>
            </a:r>
            <a:r>
              <a:rPr lang="en-US" altLang="zh-TW" dirty="0">
                <a:latin typeface="Times New Roman" panose="02020603050405020304" pitchFamily="18" charset="0"/>
                <a:cs typeface="Times New Roman" panose="02020603050405020304" pitchFamily="18" charset="0"/>
              </a:rPr>
              <a:t>10</a:t>
            </a:r>
            <a:r>
              <a:rPr lang="zh-TW" altLang="zh-TW" dirty="0">
                <a:latin typeface="Times New Roman" panose="02020603050405020304" pitchFamily="18" charset="0"/>
                <a:cs typeface="Times New Roman" panose="02020603050405020304" pitchFamily="18" charset="0"/>
              </a:rPr>
              <a:t>日前申報之當月</a:t>
            </a:r>
            <a:r>
              <a:rPr lang="zh-TW" altLang="en-US" dirty="0">
                <a:latin typeface="Times New Roman" panose="02020603050405020304" pitchFamily="18" charset="0"/>
                <a:cs typeface="Times New Roman" panose="02020603050405020304" pitchFamily="18" charset="0"/>
              </a:rPr>
              <a:t>  </a:t>
            </a:r>
            <a:endParaRPr lang="en-US" altLang="zh-TW" dirty="0">
              <a:latin typeface="Times New Roman" panose="02020603050405020304" pitchFamily="18" charset="0"/>
              <a:cs typeface="Times New Roman" panose="02020603050405020304" pitchFamily="18" charset="0"/>
            </a:endParaRPr>
          </a:p>
          <a:p>
            <a:pPr marL="623888" indent="-514350">
              <a:lnSpc>
                <a:spcPct val="80000"/>
              </a:lnSpc>
              <a:buNone/>
            </a:pPr>
            <a:r>
              <a:rPr lang="zh-TW" altLang="en-US" dirty="0">
                <a:latin typeface="Times New Roman" panose="02020603050405020304" pitchFamily="18" charset="0"/>
                <a:cs typeface="Times New Roman" panose="02020603050405020304" pitchFamily="18" charset="0"/>
              </a:rPr>
              <a:t>     </a:t>
            </a:r>
            <a:r>
              <a:rPr lang="zh-TW" altLang="zh-TW" dirty="0">
                <a:latin typeface="Times New Roman" panose="02020603050405020304" pitchFamily="18" charset="0"/>
                <a:cs typeface="Times New Roman" panose="02020603050405020304" pitchFamily="18" charset="0"/>
              </a:rPr>
              <a:t>份服務費用】</a:t>
            </a:r>
            <a:r>
              <a:rPr lang="en-US" altLang="zh-TW" dirty="0">
                <a:latin typeface="Times New Roman" panose="02020603050405020304" pitchFamily="18" charset="0"/>
                <a:cs typeface="Times New Roman" panose="02020603050405020304" pitchFamily="18" charset="0"/>
              </a:rPr>
              <a:t>x 100</a:t>
            </a:r>
            <a:r>
              <a:rPr lang="en-US" altLang="zh-TW" dirty="0" smtClean="0">
                <a:latin typeface="Times New Roman" panose="02020603050405020304" pitchFamily="18" charset="0"/>
                <a:cs typeface="Times New Roman" panose="02020603050405020304" pitchFamily="18" charset="0"/>
              </a:rPr>
              <a:t>%</a:t>
            </a:r>
            <a:r>
              <a:rPr lang="zh-TW" altLang="en-US" dirty="0" smtClean="0">
                <a:latin typeface="Times New Roman" panose="02020603050405020304" pitchFamily="18" charset="0"/>
                <a:cs typeface="Times New Roman" panose="02020603050405020304" pitchFamily="18" charset="0"/>
              </a:rPr>
              <a:t>。</a:t>
            </a:r>
            <a:endParaRPr lang="en-US" altLang="zh-TW" dirty="0">
              <a:latin typeface="Times New Roman" panose="02020603050405020304" pitchFamily="18" charset="0"/>
              <a:cs typeface="Times New Roman" panose="02020603050405020304" pitchFamily="18" charset="0"/>
            </a:endParaRPr>
          </a:p>
          <a:p>
            <a:pPr marL="623888" indent="-514350">
              <a:lnSpc>
                <a:spcPct val="80000"/>
              </a:lnSpc>
              <a:buNone/>
            </a:pPr>
            <a:r>
              <a:rPr lang="zh-TW" altLang="en-US" dirty="0">
                <a:latin typeface="Times New Roman" panose="02020603050405020304" pitchFamily="18" charset="0"/>
                <a:cs typeface="Times New Roman" panose="02020603050405020304" pitchFamily="18" charset="0"/>
              </a:rPr>
              <a:t>  </a:t>
            </a:r>
            <a:r>
              <a:rPr lang="en-US" altLang="zh-TW" dirty="0">
                <a:latin typeface="Times New Roman" panose="02020603050405020304" pitchFamily="18" charset="0"/>
                <a:cs typeface="Times New Roman" panose="02020603050405020304" pitchFamily="18" charset="0"/>
              </a:rPr>
              <a:t>(2)</a:t>
            </a:r>
            <a:r>
              <a:rPr lang="zh-TW" altLang="zh-TW" dirty="0">
                <a:latin typeface="Times New Roman" panose="02020603050405020304" pitchFamily="18" charset="0"/>
                <a:cs typeface="Times New Roman" panose="02020603050405020304" pitchFamily="18" charset="0"/>
              </a:rPr>
              <a:t>考評範圍</a:t>
            </a:r>
            <a:r>
              <a:rPr lang="en-US" altLang="zh-TW" dirty="0">
                <a:latin typeface="Times New Roman" panose="02020603050405020304" pitchFamily="18" charset="0"/>
                <a:cs typeface="Times New Roman" panose="02020603050405020304" pitchFamily="18" charset="0"/>
              </a:rPr>
              <a:t>:108</a:t>
            </a:r>
            <a:r>
              <a:rPr lang="zh-TW" altLang="zh-TW" dirty="0">
                <a:latin typeface="Times New Roman" panose="02020603050405020304" pitchFamily="18" charset="0"/>
                <a:cs typeface="Times New Roman" panose="02020603050405020304" pitchFamily="18" charset="0"/>
              </a:rPr>
              <a:t>年</a:t>
            </a:r>
            <a:r>
              <a:rPr lang="en-US" altLang="zh-TW" dirty="0">
                <a:latin typeface="Times New Roman" panose="02020603050405020304" pitchFamily="18" charset="0"/>
                <a:cs typeface="Times New Roman" panose="02020603050405020304" pitchFamily="18" charset="0"/>
              </a:rPr>
              <a:t>1~10</a:t>
            </a:r>
            <a:r>
              <a:rPr lang="zh-TW" altLang="zh-TW" dirty="0">
                <a:latin typeface="Times New Roman" panose="02020603050405020304" pitchFamily="18" charset="0"/>
                <a:cs typeface="Times New Roman" panose="02020603050405020304" pitchFamily="18" charset="0"/>
              </a:rPr>
              <a:t>月份服務</a:t>
            </a:r>
            <a:r>
              <a:rPr lang="zh-TW" altLang="zh-TW" dirty="0" smtClean="0">
                <a:latin typeface="Times New Roman" panose="02020603050405020304" pitchFamily="18" charset="0"/>
                <a:cs typeface="Times New Roman" panose="02020603050405020304" pitchFamily="18" charset="0"/>
              </a:rPr>
              <a:t>費用</a:t>
            </a:r>
            <a:r>
              <a:rPr lang="zh-TW" altLang="en-US" dirty="0" smtClean="0">
                <a:latin typeface="Times New Roman" panose="02020603050405020304" pitchFamily="18" charset="0"/>
                <a:cs typeface="Times New Roman" panose="02020603050405020304" pitchFamily="18" charset="0"/>
              </a:rPr>
              <a:t>。</a:t>
            </a:r>
            <a:endParaRPr lang="en-US" altLang="zh-TW" dirty="0" smtClean="0">
              <a:latin typeface="Times New Roman" panose="02020603050405020304" pitchFamily="18" charset="0"/>
              <a:cs typeface="Times New Roman" panose="02020603050405020304" pitchFamily="18" charset="0"/>
            </a:endParaRPr>
          </a:p>
          <a:p>
            <a:pPr marL="623888" indent="-514350">
              <a:lnSpc>
                <a:spcPct val="80000"/>
              </a:lnSpc>
              <a:buNone/>
            </a:pPr>
            <a:endParaRPr lang="en-US" altLang="zh-TW" dirty="0">
              <a:latin typeface="Times New Roman" panose="02020603050405020304" pitchFamily="18" charset="0"/>
              <a:cs typeface="Times New Roman" panose="02020603050405020304" pitchFamily="18" charset="0"/>
            </a:endParaRPr>
          </a:p>
          <a:p>
            <a:pPr marL="623888" indent="-514350">
              <a:lnSpc>
                <a:spcPct val="80000"/>
              </a:lnSpc>
              <a:buNone/>
            </a:pPr>
            <a:endParaRPr lang="zh-TW" altLang="zh-TW" dirty="0">
              <a:latin typeface="Times New Roman" panose="02020603050405020304" pitchFamily="18" charset="0"/>
              <a:cs typeface="Times New Roman" panose="02020603050405020304" pitchFamily="18" charset="0"/>
            </a:endParaRPr>
          </a:p>
          <a:p>
            <a:pPr marL="623888" indent="-514350">
              <a:lnSpc>
                <a:spcPct val="80000"/>
              </a:lnSpc>
              <a:buNone/>
            </a:pPr>
            <a:endParaRPr lang="en-US" altLang="zh-TW" dirty="0">
              <a:latin typeface="Times New Roman" panose="02020603050405020304" pitchFamily="18" charset="0"/>
              <a:cs typeface="Times New Roman" panose="02020603050405020304" pitchFamily="18" charset="0"/>
            </a:endParaRPr>
          </a:p>
          <a:p>
            <a:pPr marL="623888" indent="-514350">
              <a:lnSpc>
                <a:spcPct val="80000"/>
              </a:lnSpc>
              <a:buNone/>
            </a:pPr>
            <a:endParaRPr lang="zh-TW" altLang="zh-TW" dirty="0">
              <a:latin typeface="Times New Roman" panose="02020603050405020304" pitchFamily="18" charset="0"/>
              <a:cs typeface="Times New Roman" panose="02020603050405020304" pitchFamily="18" charset="0"/>
            </a:endParaRPr>
          </a:p>
          <a:p>
            <a:pPr marL="623888" indent="-514350">
              <a:lnSpc>
                <a:spcPct val="80000"/>
              </a:lnSpc>
              <a:buNone/>
            </a:pPr>
            <a:endParaRPr lang="zh-TW" altLang="en-US" sz="24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1787" y="3933056"/>
            <a:ext cx="4760913" cy="218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文字方塊 6"/>
          <p:cNvSpPr txBox="1"/>
          <p:nvPr/>
        </p:nvSpPr>
        <p:spPr>
          <a:xfrm>
            <a:off x="336168" y="6237312"/>
            <a:ext cx="8257389" cy="307777"/>
          </a:xfrm>
          <a:prstGeom prst="rect">
            <a:avLst/>
          </a:prstGeom>
          <a:noFill/>
        </p:spPr>
        <p:txBody>
          <a:bodyPr wrap="none" rtlCol="0">
            <a:spAutoFit/>
          </a:bodyPr>
          <a:lstStyle/>
          <a:p>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例：</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3</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月份費用撥付率計算方式</a:t>
            </a:r>
            <a:r>
              <a:rPr lang="zh-TW" altLang="en-US" sz="14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5</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月</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10</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日前完成核撥之</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3</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月份服務費用</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/4</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月</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10</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日前申報之</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3</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月份服務費用</a:t>
            </a:r>
            <a:endParaRPr lang="zh-TW" altLang="en-US" sz="1400" dirty="0">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58924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7362" y="1628800"/>
            <a:ext cx="8869134" cy="2664296"/>
          </a:xfrm>
          <a:prstGeom prst="rect">
            <a:avLst/>
          </a:prstGeom>
          <a:solidFill>
            <a:schemeClr val="accent5">
              <a:lumMod val="40000"/>
              <a:lumOff val="60000"/>
            </a:schemeClr>
          </a:solidFill>
          <a:ln>
            <a:noFill/>
          </a:ln>
          <a:effectLst>
            <a:softEdge rad="901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800"/>
          </a:p>
        </p:txBody>
      </p:sp>
      <p:sp>
        <p:nvSpPr>
          <p:cNvPr id="4" name="投影片編號版面配置區 3"/>
          <p:cNvSpPr>
            <a:spLocks noGrp="1"/>
          </p:cNvSpPr>
          <p:nvPr>
            <p:ph type="sldNum" sz="quarter" idx="12"/>
          </p:nvPr>
        </p:nvSpPr>
        <p:spPr/>
        <p:txBody>
          <a:bodyPr/>
          <a:lstStyle/>
          <a:p>
            <a:fld id="{E3FFDE1D-EA48-414B-8A6D-FF2482F33E7F}" type="slidenum">
              <a:rPr lang="zh-TW" altLang="en-US" smtClean="0"/>
              <a:pPr/>
              <a:t>2</a:t>
            </a:fld>
            <a:endParaRPr lang="zh-TW" altLang="en-US"/>
          </a:p>
        </p:txBody>
      </p:sp>
      <p:sp>
        <p:nvSpPr>
          <p:cNvPr id="7" name="標題 1"/>
          <p:cNvSpPr>
            <a:spLocks noGrp="1"/>
          </p:cNvSpPr>
          <p:nvPr>
            <p:ph type="title"/>
          </p:nvPr>
        </p:nvSpPr>
        <p:spPr>
          <a:xfrm>
            <a:off x="1763688" y="583503"/>
            <a:ext cx="5482952" cy="1066800"/>
          </a:xfrm>
        </p:spPr>
        <p:txBody>
          <a:bodyPr>
            <a:normAutofit/>
          </a:bodyPr>
          <a:lstStyle/>
          <a:p>
            <a:r>
              <a:rPr lang="zh-TW" altLang="en-US" sz="54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大  綱</a:t>
            </a:r>
          </a:p>
        </p:txBody>
      </p:sp>
      <p:sp>
        <p:nvSpPr>
          <p:cNvPr id="8" name="內容版面配置區 2"/>
          <p:cNvSpPr>
            <a:spLocks noGrp="1"/>
          </p:cNvSpPr>
          <p:nvPr>
            <p:ph idx="1"/>
          </p:nvPr>
        </p:nvSpPr>
        <p:spPr>
          <a:xfrm>
            <a:off x="395536" y="1916832"/>
            <a:ext cx="8229600" cy="1929796"/>
          </a:xfrm>
        </p:spPr>
        <p:txBody>
          <a:bodyPr>
            <a:normAutofit/>
          </a:bodyPr>
          <a:lstStyle/>
          <a:p>
            <a:pPr marL="109728" indent="0">
              <a:buNone/>
            </a:pPr>
            <a:r>
              <a:rPr lang="zh-TW" altLang="en-US" sz="4000" dirty="0">
                <a:solidFill>
                  <a:srgbClr val="000000"/>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4000" dirty="0" smtClean="0">
                <a:solidFill>
                  <a:srgbClr val="000000"/>
                </a:solidFill>
                <a:latin typeface="Times New Roman" panose="02020603050405020304" pitchFamily="18" charset="0"/>
                <a:ea typeface="標楷體" panose="03000509000000000000" pitchFamily="65" charset="-120"/>
                <a:cs typeface="Times New Roman" panose="02020603050405020304" pitchFamily="18" charset="0"/>
              </a:rPr>
              <a:t>108</a:t>
            </a:r>
            <a:r>
              <a:rPr lang="zh-TW" altLang="en-US" sz="4000" dirty="0" smtClean="0">
                <a:solidFill>
                  <a:srgbClr val="000000"/>
                </a:solidFill>
                <a:latin typeface="Times New Roman" panose="02020603050405020304" pitchFamily="18" charset="0"/>
                <a:ea typeface="標楷體" panose="03000509000000000000" pitchFamily="65" charset="-120"/>
                <a:cs typeface="Times New Roman" panose="02020603050405020304" pitchFamily="18" charset="0"/>
              </a:rPr>
              <a:t>年長照業務考評項次及配分</a:t>
            </a:r>
            <a:endParaRPr lang="en-US" altLang="zh-TW" sz="4000" dirty="0" smtClean="0">
              <a:solidFill>
                <a:srgbClr val="000000"/>
              </a:solidFill>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zh-TW" altLang="en-US" sz="4000" dirty="0">
                <a:solidFill>
                  <a:srgbClr val="000000"/>
                </a:solidFill>
                <a:latin typeface="Times New Roman" panose="02020603050405020304" pitchFamily="18" charset="0"/>
                <a:ea typeface="標楷體" panose="03000509000000000000" pitchFamily="65" charset="-120"/>
                <a:cs typeface="Times New Roman" panose="02020603050405020304" pitchFamily="18" charset="0"/>
              </a:rPr>
              <a:t>二</a:t>
            </a:r>
            <a:r>
              <a:rPr lang="zh-TW" altLang="en-US" sz="4000" dirty="0" smtClean="0">
                <a:solidFill>
                  <a:srgbClr val="000000"/>
                </a:solidFill>
                <a:latin typeface="Times New Roman" panose="02020603050405020304" pitchFamily="18" charset="0"/>
                <a:ea typeface="標楷體" panose="03000509000000000000" pitchFamily="65" charset="-120"/>
                <a:cs typeface="Times New Roman" panose="02020603050405020304" pitchFamily="18" charset="0"/>
              </a:rPr>
              <a:t>、考評項目內容</a:t>
            </a:r>
            <a:endParaRPr lang="zh-TW" altLang="en-US" sz="4000" dirty="0">
              <a:solidFill>
                <a:srgbClr val="000000"/>
              </a:solidFill>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2971867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AutoShape 4"/>
          <p:cNvSpPr>
            <a:spLocks noChangeArrowheads="1"/>
          </p:cNvSpPr>
          <p:nvPr/>
        </p:nvSpPr>
        <p:spPr bwMode="auto">
          <a:xfrm>
            <a:off x="684213" y="1916113"/>
            <a:ext cx="7848600" cy="2592387"/>
          </a:xfrm>
          <a:prstGeom prst="ribbon2">
            <a:avLst>
              <a:gd name="adj1" fmla="val 12500"/>
              <a:gd name="adj2" fmla="val 58370"/>
            </a:avLst>
          </a:prstGeom>
          <a:gradFill rotWithShape="1">
            <a:gsLst>
              <a:gs pos="0">
                <a:schemeClr val="bg1"/>
              </a:gs>
              <a:gs pos="100000">
                <a:srgbClr val="FFCC99"/>
              </a:gs>
            </a:gsLst>
            <a:path path="rect">
              <a:fillToRect l="50000" t="50000" r="50000" b="50000"/>
            </a:path>
          </a:gradFill>
          <a:ln w="9525">
            <a:solidFill>
              <a:schemeClr val="tx1"/>
            </a:solidFill>
            <a:round/>
            <a:headEnd/>
            <a:tailEnd/>
          </a:ln>
        </p:spPr>
        <p:txBody>
          <a:bodyPr wrap="none" anchor="ctr"/>
          <a:lstStyle>
            <a:lvl1pPr>
              <a:defRPr kumimoji="1">
                <a:solidFill>
                  <a:schemeClr val="tx1"/>
                </a:solidFill>
                <a:latin typeface="Calibri" pitchFamily="34" charset="0"/>
                <a:ea typeface="新細明體" pitchFamily="18" charset="-120"/>
              </a:defRPr>
            </a:lvl1pPr>
            <a:lvl2pPr marL="742950" indent="-285750">
              <a:defRPr kumimoji="1">
                <a:solidFill>
                  <a:schemeClr val="tx1"/>
                </a:solidFill>
                <a:latin typeface="Calibri" pitchFamily="34" charset="0"/>
                <a:ea typeface="新細明體" pitchFamily="18" charset="-120"/>
              </a:defRPr>
            </a:lvl2pPr>
            <a:lvl3pPr marL="1143000" indent="-228600">
              <a:defRPr kumimoji="1">
                <a:solidFill>
                  <a:schemeClr val="tx1"/>
                </a:solidFill>
                <a:latin typeface="Calibri" pitchFamily="34" charset="0"/>
                <a:ea typeface="新細明體" pitchFamily="18" charset="-120"/>
              </a:defRPr>
            </a:lvl3pPr>
            <a:lvl4pPr marL="1600200" indent="-228600">
              <a:defRPr kumimoji="1">
                <a:solidFill>
                  <a:schemeClr val="tx1"/>
                </a:solidFill>
                <a:latin typeface="Calibri" pitchFamily="34" charset="0"/>
                <a:ea typeface="新細明體" pitchFamily="18" charset="-120"/>
              </a:defRPr>
            </a:lvl4pPr>
            <a:lvl5pPr marL="2057400" indent="-228600">
              <a:defRPr kumimoji="1">
                <a:solidFill>
                  <a:schemeClr val="tx1"/>
                </a:solidFill>
                <a:latin typeface="Calibri" pitchFamily="34" charset="0"/>
                <a:ea typeface="新細明體" pitchFamily="18" charset="-120"/>
              </a:defRPr>
            </a:lvl5pPr>
            <a:lvl6pPr marL="2514600" indent="-228600" fontAlgn="base">
              <a:spcBef>
                <a:spcPct val="0"/>
              </a:spcBef>
              <a:spcAft>
                <a:spcPct val="0"/>
              </a:spcAft>
              <a:defRPr kumimoji="1">
                <a:solidFill>
                  <a:schemeClr val="tx1"/>
                </a:solidFill>
                <a:latin typeface="Calibri" pitchFamily="34" charset="0"/>
                <a:ea typeface="新細明體" pitchFamily="18" charset="-120"/>
              </a:defRPr>
            </a:lvl6pPr>
            <a:lvl7pPr marL="2971800" indent="-228600" fontAlgn="base">
              <a:spcBef>
                <a:spcPct val="0"/>
              </a:spcBef>
              <a:spcAft>
                <a:spcPct val="0"/>
              </a:spcAft>
              <a:defRPr kumimoji="1">
                <a:solidFill>
                  <a:schemeClr val="tx1"/>
                </a:solidFill>
                <a:latin typeface="Calibri" pitchFamily="34" charset="0"/>
                <a:ea typeface="新細明體" pitchFamily="18" charset="-120"/>
              </a:defRPr>
            </a:lvl7pPr>
            <a:lvl8pPr marL="3429000" indent="-228600" fontAlgn="base">
              <a:spcBef>
                <a:spcPct val="0"/>
              </a:spcBef>
              <a:spcAft>
                <a:spcPct val="0"/>
              </a:spcAft>
              <a:defRPr kumimoji="1">
                <a:solidFill>
                  <a:schemeClr val="tx1"/>
                </a:solidFill>
                <a:latin typeface="Calibri" pitchFamily="34" charset="0"/>
                <a:ea typeface="新細明體" pitchFamily="18" charset="-120"/>
              </a:defRPr>
            </a:lvl8pPr>
            <a:lvl9pPr marL="3886200" indent="-228600" fontAlgn="base">
              <a:spcBef>
                <a:spcPct val="0"/>
              </a:spcBef>
              <a:spcAft>
                <a:spcPct val="0"/>
              </a:spcAft>
              <a:defRPr kumimoji="1">
                <a:solidFill>
                  <a:schemeClr val="tx1"/>
                </a:solidFill>
                <a:latin typeface="Calibri" pitchFamily="34" charset="0"/>
                <a:ea typeface="新細明體" pitchFamily="18" charset="-120"/>
              </a:defRPr>
            </a:lvl9pPr>
          </a:lstStyle>
          <a:p>
            <a:pPr algn="ctr"/>
            <a:r>
              <a:rPr lang="zh-TW" altLang="zh-TW" sz="2800" b="1" dirty="0">
                <a:solidFill>
                  <a:srgbClr val="3333FF"/>
                </a:solidFill>
                <a:latin typeface="標楷體" pitchFamily="65" charset="-120"/>
                <a:ea typeface="標楷體" pitchFamily="65" charset="-120"/>
              </a:rPr>
              <a:t>四</a:t>
            </a:r>
            <a:r>
              <a:rPr lang="zh-TW" altLang="zh-TW" sz="2800" b="1" dirty="0" smtClean="0">
                <a:solidFill>
                  <a:srgbClr val="3333FF"/>
                </a:solidFill>
                <a:latin typeface="標楷體" pitchFamily="65" charset="-120"/>
                <a:ea typeface="標楷體" pitchFamily="65" charset="-120"/>
              </a:rPr>
              <a:t>、</a:t>
            </a:r>
            <a:r>
              <a:rPr lang="zh-TW" altLang="en-US" sz="2800" b="1" dirty="0" smtClean="0">
                <a:solidFill>
                  <a:srgbClr val="3333FF"/>
                </a:solidFill>
                <a:latin typeface="標楷體" pitchFamily="65" charset="-120"/>
                <a:ea typeface="標楷體" pitchFamily="65" charset="-120"/>
              </a:rPr>
              <a:t>宣傳</a:t>
            </a:r>
            <a:r>
              <a:rPr lang="zh-TW" altLang="zh-TW" sz="2800" b="1" dirty="0" smtClean="0">
                <a:solidFill>
                  <a:srgbClr val="3333FF"/>
                </a:solidFill>
                <a:latin typeface="標楷體" pitchFamily="65" charset="-120"/>
                <a:ea typeface="標楷體" pitchFamily="65" charset="-120"/>
              </a:rPr>
              <a:t> </a:t>
            </a:r>
            <a:r>
              <a:rPr lang="en-US" altLang="zh-TW" sz="2800" b="1" dirty="0" smtClean="0">
                <a:solidFill>
                  <a:srgbClr val="3333FF"/>
                </a:solidFill>
                <a:latin typeface="標楷體" pitchFamily="65" charset="-120"/>
                <a:ea typeface="標楷體" pitchFamily="65" charset="-120"/>
              </a:rPr>
              <a:t>(</a:t>
            </a:r>
            <a:r>
              <a:rPr lang="en-US" altLang="zh-TW" sz="2800" b="1" dirty="0" smtClean="0">
                <a:solidFill>
                  <a:srgbClr val="3333FF"/>
                </a:solidFill>
                <a:latin typeface="Times New Roman" panose="02020603050405020304" pitchFamily="18" charset="0"/>
                <a:ea typeface="標楷體" pitchFamily="65" charset="-120"/>
                <a:cs typeface="Times New Roman" panose="02020603050405020304" pitchFamily="18" charset="0"/>
              </a:rPr>
              <a:t>12</a:t>
            </a:r>
            <a:r>
              <a:rPr lang="zh-TW" altLang="zh-TW" sz="2800" b="1" dirty="0" smtClean="0">
                <a:solidFill>
                  <a:srgbClr val="3333FF"/>
                </a:solidFill>
                <a:latin typeface="標楷體" pitchFamily="65" charset="-120"/>
                <a:ea typeface="標楷體" pitchFamily="65" charset="-120"/>
              </a:rPr>
              <a:t>分</a:t>
            </a:r>
            <a:r>
              <a:rPr lang="en-US" altLang="zh-TW" sz="2800" b="1" dirty="0" smtClean="0">
                <a:solidFill>
                  <a:srgbClr val="3333FF"/>
                </a:solidFill>
                <a:latin typeface="標楷體" pitchFamily="65" charset="-120"/>
                <a:ea typeface="標楷體" pitchFamily="65" charset="-120"/>
              </a:rPr>
              <a:t>)</a:t>
            </a:r>
            <a:endParaRPr lang="zh-TW" altLang="en-US" sz="2800" b="1" dirty="0">
              <a:solidFill>
                <a:srgbClr val="3333FF"/>
              </a:solidFill>
              <a:latin typeface="標楷體" pitchFamily="65" charset="-120"/>
              <a:ea typeface="標楷體" pitchFamily="65" charset="-120"/>
            </a:endParaRPr>
          </a:p>
        </p:txBody>
      </p:sp>
      <p:sp>
        <p:nvSpPr>
          <p:cNvPr id="2" name="投影片編號版面配置區 1"/>
          <p:cNvSpPr>
            <a:spLocks noGrp="1"/>
          </p:cNvSpPr>
          <p:nvPr>
            <p:ph type="sldNum" sz="quarter" idx="12"/>
          </p:nvPr>
        </p:nvSpPr>
        <p:spPr>
          <a:xfrm>
            <a:off x="8382000" y="6492240"/>
            <a:ext cx="762000" cy="365760"/>
          </a:xfrm>
        </p:spPr>
        <p:txBody>
          <a:bodyPr/>
          <a:lstStyle/>
          <a:p>
            <a:fld id="{B2241029-E8B3-4A71-8533-EAA168E9F39D}" type="slidenum">
              <a:rPr lang="zh-TW" altLang="en-US" smtClean="0">
                <a:solidFill>
                  <a:srgbClr val="000000"/>
                </a:solidFill>
              </a:rPr>
              <a:pPr/>
              <a:t>20</a:t>
            </a:fld>
            <a:endParaRPr lang="zh-TW" altLang="en-US" dirty="0">
              <a:solidFill>
                <a:srgbClr val="000000"/>
              </a:solidFill>
            </a:endParaRPr>
          </a:p>
        </p:txBody>
      </p:sp>
    </p:spTree>
    <p:extLst>
      <p:ext uri="{BB962C8B-B14F-4D97-AF65-F5344CB8AC3E}">
        <p14:creationId xmlns:p14="http://schemas.microsoft.com/office/powerpoint/2010/main" val="37198748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51520" y="476672"/>
            <a:ext cx="8856984" cy="1296144"/>
          </a:xfrm>
        </p:spPr>
        <p:txBody>
          <a:bodyPr vert="horz" lIns="91440" tIns="45720" rIns="91440" bIns="45720" rtlCol="0" anchor="ctr">
            <a:normAutofit fontScale="92500"/>
          </a:bodyPr>
          <a:lstStyle/>
          <a:p>
            <a:pPr algn="l"/>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四、</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宣傳</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一</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108</a:t>
            </a:r>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年全年辦理長照</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2.0</a:t>
            </a:r>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宣傳場次達成數</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(7</a:t>
            </a:r>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endPar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7" name="投影片編號版面配置區 6"/>
          <p:cNvSpPr>
            <a:spLocks noGrp="1"/>
          </p:cNvSpPr>
          <p:nvPr>
            <p:ph type="sldNum" sz="quarter" idx="12"/>
          </p:nvPr>
        </p:nvSpPr>
        <p:spPr>
          <a:xfrm>
            <a:off x="8382000" y="6492240"/>
            <a:ext cx="762000" cy="365760"/>
          </a:xfrm>
        </p:spPr>
        <p:txBody>
          <a:bodyPr/>
          <a:lstStyle/>
          <a:p>
            <a:fld id="{B2241029-E8B3-4A71-8533-EAA168E9F39D}" type="slidenum">
              <a:rPr lang="zh-TW" altLang="en-US" smtClean="0">
                <a:solidFill>
                  <a:srgbClr val="000000"/>
                </a:solidFill>
              </a:rPr>
              <a:pPr/>
              <a:t>21</a:t>
            </a:fld>
            <a:endParaRPr lang="zh-TW" altLang="en-US" dirty="0">
              <a:solidFill>
                <a:srgbClr val="000000"/>
              </a:solidFill>
            </a:endParaRPr>
          </a:p>
        </p:txBody>
      </p:sp>
      <p:sp>
        <p:nvSpPr>
          <p:cNvPr id="6" name="內容版面配置區 2"/>
          <p:cNvSpPr>
            <a:spLocks noGrp="1"/>
          </p:cNvSpPr>
          <p:nvPr>
            <p:ph idx="1"/>
          </p:nvPr>
        </p:nvSpPr>
        <p:spPr>
          <a:xfrm>
            <a:off x="186408" y="1628800"/>
            <a:ext cx="8640960" cy="5328592"/>
          </a:xfrm>
        </p:spPr>
        <p:txBody>
          <a:bodyPr>
            <a:normAutofit fontScale="47500" lnSpcReduction="20000"/>
          </a:bodyPr>
          <a:lstStyle/>
          <a:p>
            <a:pPr marL="109728" indent="0">
              <a:buNone/>
            </a:pPr>
            <a:r>
              <a:rPr lang="en-US" altLang="zh-TW" sz="38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3800" dirty="0">
                <a:latin typeface="Times New Roman" panose="02020603050405020304" pitchFamily="18" charset="0"/>
                <a:ea typeface="標楷體" panose="03000509000000000000" pitchFamily="65" charset="-120"/>
                <a:cs typeface="Times New Roman" panose="02020603050405020304" pitchFamily="18" charset="0"/>
              </a:rPr>
              <a:t>考評依據：</a:t>
            </a:r>
            <a:r>
              <a:rPr lang="en-US" altLang="zh-TW" sz="3800" dirty="0">
                <a:latin typeface="Times New Roman" panose="02020603050405020304" pitchFamily="18" charset="0"/>
                <a:ea typeface="標楷體" panose="03000509000000000000" pitchFamily="65" charset="-120"/>
                <a:cs typeface="Times New Roman" panose="02020603050405020304" pitchFamily="18" charset="0"/>
              </a:rPr>
              <a:t>108</a:t>
            </a:r>
            <a:r>
              <a:rPr lang="zh-TW" altLang="zh-TW" sz="3800" dirty="0">
                <a:latin typeface="Times New Roman" panose="02020603050405020304" pitchFamily="18" charset="0"/>
                <a:ea typeface="標楷體" panose="03000509000000000000" pitchFamily="65" charset="-120"/>
                <a:cs typeface="Times New Roman" panose="02020603050405020304" pitchFamily="18" charset="0"/>
              </a:rPr>
              <a:t>年全年辦理長照</a:t>
            </a:r>
            <a:r>
              <a:rPr lang="en-US" altLang="zh-TW" sz="3800" dirty="0">
                <a:latin typeface="Times New Roman" panose="02020603050405020304" pitchFamily="18" charset="0"/>
                <a:ea typeface="標楷體" panose="03000509000000000000" pitchFamily="65" charset="-120"/>
                <a:cs typeface="Times New Roman" panose="02020603050405020304" pitchFamily="18" charset="0"/>
              </a:rPr>
              <a:t>2.0</a:t>
            </a:r>
            <a:r>
              <a:rPr lang="zh-TW" altLang="zh-TW" sz="3800" dirty="0">
                <a:latin typeface="Times New Roman" panose="02020603050405020304" pitchFamily="18" charset="0"/>
                <a:ea typeface="標楷體" panose="03000509000000000000" pitchFamily="65" charset="-120"/>
                <a:cs typeface="Times New Roman" panose="02020603050405020304" pitchFamily="18" charset="0"/>
              </a:rPr>
              <a:t>宣傳場次達成數</a:t>
            </a:r>
            <a:r>
              <a:rPr lang="en-US" altLang="zh-TW" sz="3800" dirty="0">
                <a:latin typeface="Times New Roman" panose="02020603050405020304" pitchFamily="18" charset="0"/>
                <a:ea typeface="標楷體" panose="03000509000000000000" pitchFamily="65" charset="-120"/>
                <a:cs typeface="Times New Roman" panose="02020603050405020304" pitchFamily="18" charset="0"/>
              </a:rPr>
              <a:t>(7</a:t>
            </a:r>
            <a:r>
              <a:rPr lang="zh-TW" altLang="zh-TW" sz="38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3800" dirty="0">
                <a:latin typeface="Times New Roman" panose="02020603050405020304" pitchFamily="18" charset="0"/>
                <a:ea typeface="標楷體" panose="03000509000000000000" pitchFamily="65" charset="-120"/>
                <a:cs typeface="Times New Roman" panose="02020603050405020304" pitchFamily="18" charset="0"/>
              </a:rPr>
              <a:t>)</a:t>
            </a:r>
          </a:p>
          <a:p>
            <a:pPr marL="109728" indent="0">
              <a:buNone/>
            </a:pPr>
            <a:r>
              <a:rPr lang="en-US" altLang="zh-TW" sz="3800" dirty="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3800" dirty="0">
                <a:latin typeface="Times New Roman" panose="02020603050405020304" pitchFamily="18" charset="0"/>
                <a:ea typeface="標楷體" panose="03000509000000000000" pitchFamily="65" charset="-120"/>
                <a:cs typeface="Times New Roman" panose="02020603050405020304" pitchFamily="18" charset="0"/>
              </a:rPr>
              <a:t>資料來源：各縣市提報執行成果</a:t>
            </a:r>
            <a:r>
              <a:rPr lang="en-US" altLang="zh-TW" sz="38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3800" dirty="0">
                <a:latin typeface="Times New Roman" panose="02020603050405020304" pitchFamily="18" charset="0"/>
                <a:ea typeface="標楷體" panose="03000509000000000000" pitchFamily="65" charset="-120"/>
                <a:cs typeface="Times New Roman" panose="02020603050405020304" pitchFamily="18" charset="0"/>
              </a:rPr>
              <a:t>含宣導計畫、成果統計表、簽到單、照片</a:t>
            </a:r>
            <a:r>
              <a:rPr lang="zh-TW" altLang="zh-TW" sz="3800" dirty="0" smtClean="0">
                <a:latin typeface="Times New Roman" panose="02020603050405020304" pitchFamily="18" charset="0"/>
                <a:ea typeface="標楷體" panose="03000509000000000000" pitchFamily="65" charset="-120"/>
                <a:cs typeface="Times New Roman" panose="02020603050405020304" pitchFamily="18" charset="0"/>
              </a:rPr>
              <a:t>等</a:t>
            </a:r>
            <a:endParaRPr lang="en-US" altLang="zh-TW" sz="38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zh-TW" altLang="en-US" sz="38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8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800" dirty="0" smtClean="0">
                <a:latin typeface="Times New Roman" panose="02020603050405020304" pitchFamily="18" charset="0"/>
                <a:ea typeface="標楷體" panose="03000509000000000000" pitchFamily="65" charset="-120"/>
                <a:cs typeface="Times New Roman" panose="02020603050405020304" pitchFamily="18" charset="0"/>
              </a:rPr>
              <a:t>考評</a:t>
            </a:r>
            <a:r>
              <a:rPr lang="zh-TW" altLang="zh-TW" sz="3800" dirty="0">
                <a:latin typeface="Times New Roman" panose="02020603050405020304" pitchFamily="18" charset="0"/>
                <a:ea typeface="標楷體" panose="03000509000000000000" pitchFamily="65" charset="-120"/>
                <a:cs typeface="Times New Roman" panose="02020603050405020304" pitchFamily="18" charset="0"/>
              </a:rPr>
              <a:t>相關之佐證資料</a:t>
            </a:r>
            <a:r>
              <a:rPr lang="en-US" altLang="zh-TW" sz="3800" dirty="0">
                <a:latin typeface="Times New Roman" panose="02020603050405020304" pitchFamily="18" charset="0"/>
                <a:ea typeface="標楷體" panose="03000509000000000000" pitchFamily="65" charset="-120"/>
                <a:cs typeface="Times New Roman" panose="02020603050405020304" pitchFamily="18" charset="0"/>
              </a:rPr>
              <a:t>)</a:t>
            </a:r>
            <a:endParaRPr lang="zh-TW" altLang="zh-TW" sz="38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3800" dirty="0">
                <a:latin typeface="Times New Roman" panose="02020603050405020304" pitchFamily="18" charset="0"/>
                <a:ea typeface="標楷體" panose="03000509000000000000" pitchFamily="65" charset="-120"/>
                <a:cs typeface="Times New Roman" panose="02020603050405020304" pitchFamily="18" charset="0"/>
              </a:rPr>
              <a:t>3.</a:t>
            </a:r>
            <a:r>
              <a:rPr lang="zh-TW" altLang="zh-TW" sz="3800" dirty="0">
                <a:latin typeface="Times New Roman" panose="02020603050405020304" pitchFamily="18" charset="0"/>
                <a:ea typeface="標楷體" panose="03000509000000000000" pitchFamily="65" charset="-120"/>
                <a:cs typeface="Times New Roman" panose="02020603050405020304" pitchFamily="18" charset="0"/>
              </a:rPr>
              <a:t>評分標準：</a:t>
            </a:r>
            <a:endParaRPr lang="en-US" altLang="zh-TW" sz="38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en-US" altLang="zh-TW"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en-US" altLang="zh-TW"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en-US" altLang="zh-TW" sz="29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zh-TW" altLang="zh-TW" sz="2900" dirty="0" smtClean="0">
                <a:latin typeface="Times New Roman" panose="02020603050405020304" pitchFamily="18" charset="0"/>
                <a:ea typeface="標楷體" panose="03000509000000000000" pitchFamily="65" charset="-120"/>
                <a:cs typeface="Times New Roman" panose="02020603050405020304" pitchFamily="18" charset="0"/>
              </a:rPr>
              <a:t>註</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a:t>
            </a:r>
          </a:p>
          <a:p>
            <a:pPr marL="109728" indent="0">
              <a:buNone/>
            </a:pPr>
            <a:r>
              <a:rPr lang="zh-TW" altLang="zh-TW" sz="2900" dirty="0" smtClean="0">
                <a:latin typeface="Times New Roman" panose="02020603050405020304" pitchFamily="18" charset="0"/>
                <a:ea typeface="標楷體" panose="03000509000000000000" pitchFamily="65" charset="-120"/>
                <a:cs typeface="Times New Roman" panose="02020603050405020304" pitchFamily="18" charset="0"/>
              </a:rPr>
              <a:t>每場次宣導時間</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至少</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30</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分鐘</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含</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以上</a:t>
            </a:r>
            <a:r>
              <a:rPr lang="zh-TW" altLang="en-US" sz="29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記者會之場次亦得列計。</a:t>
            </a:r>
            <a:endParaRPr lang="en-US" altLang="zh-TW" sz="2900" dirty="0">
              <a:latin typeface="Times New Roman" panose="02020603050405020304" pitchFamily="18" charset="0"/>
              <a:ea typeface="標楷體" panose="03000509000000000000" pitchFamily="65" charset="-120"/>
              <a:cs typeface="Times New Roman" panose="02020603050405020304" pitchFamily="18" charset="0"/>
            </a:endParaRPr>
          </a:p>
          <a:p>
            <a:pPr marL="109728" lvl="0" indent="0">
              <a:buNone/>
            </a:pPr>
            <a:r>
              <a:rPr lang="zh-TW" altLang="zh-TW" sz="2900" dirty="0" smtClean="0">
                <a:latin typeface="Times New Roman" panose="02020603050405020304" pitchFamily="18" charset="0"/>
                <a:ea typeface="標楷體" panose="03000509000000000000" pitchFamily="65" charset="-120"/>
                <a:cs typeface="Times New Roman" panose="02020603050405020304" pitchFamily="18" charset="0"/>
              </a:rPr>
              <a:t>第</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組：至少需</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7</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場</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含</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以上之宣導內容涵蓋「認識失智症及相關長照資源」</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每少一場扣</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0.2</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分。</a:t>
            </a:r>
          </a:p>
          <a:p>
            <a:pPr marL="109728" lvl="0" indent="0">
              <a:buNone/>
            </a:pP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第</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組：至少需</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5</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場</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含</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以上之宣導內容涵蓋「認識失智症及相關長照資源」</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每少一場扣</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0.2</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分。</a:t>
            </a:r>
          </a:p>
          <a:p>
            <a:pPr marL="109728" lvl="0" indent="0">
              <a:buNone/>
            </a:pP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第</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3</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組：至少需</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4</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場</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含</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以上之宣導內容涵蓋「認識失智症及相關長照資源」</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每少一場扣</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0.2</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分。</a:t>
            </a:r>
          </a:p>
          <a:p>
            <a:pPr marL="109728" indent="0">
              <a:buNone/>
            </a:pP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第</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4</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組：至少需</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場</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含</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以上之宣導內容涵蓋「認識失智症及相關長照資源」</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每少一場扣</a:t>
            </a:r>
            <a:r>
              <a:rPr lang="en-US" altLang="zh-TW" sz="2900" dirty="0">
                <a:latin typeface="Times New Roman" panose="02020603050405020304" pitchFamily="18" charset="0"/>
                <a:ea typeface="標楷體" panose="03000509000000000000" pitchFamily="65" charset="-120"/>
                <a:cs typeface="Times New Roman" panose="02020603050405020304" pitchFamily="18" charset="0"/>
              </a:rPr>
              <a:t>0.2</a:t>
            </a:r>
            <a:r>
              <a:rPr lang="zh-TW" altLang="zh-TW" sz="2900" dirty="0">
                <a:latin typeface="Times New Roman" panose="02020603050405020304" pitchFamily="18" charset="0"/>
                <a:ea typeface="標楷體" panose="03000509000000000000" pitchFamily="65" charset="-120"/>
                <a:cs typeface="Times New Roman" panose="02020603050405020304" pitchFamily="18" charset="0"/>
              </a:rPr>
              <a:t>分</a:t>
            </a:r>
            <a:r>
              <a:rPr lang="zh-TW" altLang="zh-TW" sz="29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zh-TW" altLang="en-US" dirty="0">
              <a:latin typeface="Times New Roman" panose="02020603050405020304" pitchFamily="18" charset="0"/>
              <a:ea typeface="標楷體" panose="03000509000000000000" pitchFamily="65" charset="-120"/>
              <a:cs typeface="Times New Roman" panose="0202060305040502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7931" y="2632050"/>
            <a:ext cx="5840413" cy="259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12195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95536" y="476672"/>
            <a:ext cx="8856984" cy="1296144"/>
          </a:xfrm>
        </p:spPr>
        <p:txBody>
          <a:bodyPr vert="horz" lIns="91440" tIns="45720" rIns="91440" bIns="45720" rtlCol="0" anchor="ctr">
            <a:normAutofit fontScale="92500"/>
          </a:bodyPr>
          <a:lstStyle/>
          <a:p>
            <a:pPr algn="l"/>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四、</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宣傳</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二</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建置長照及失智症照顧與服務資訊網頁</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(5</a:t>
            </a:r>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endPar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7" name="投影片編號版面配置區 6"/>
          <p:cNvSpPr>
            <a:spLocks noGrp="1"/>
          </p:cNvSpPr>
          <p:nvPr>
            <p:ph type="sldNum" sz="quarter" idx="12"/>
          </p:nvPr>
        </p:nvSpPr>
        <p:spPr>
          <a:xfrm>
            <a:off x="8382000" y="6492240"/>
            <a:ext cx="762000" cy="365760"/>
          </a:xfrm>
        </p:spPr>
        <p:txBody>
          <a:bodyPr/>
          <a:lstStyle/>
          <a:p>
            <a:fld id="{B2241029-E8B3-4A71-8533-EAA168E9F39D}" type="slidenum">
              <a:rPr lang="zh-TW" altLang="en-US" smtClean="0">
                <a:solidFill>
                  <a:srgbClr val="000000"/>
                </a:solidFill>
              </a:rPr>
              <a:pPr/>
              <a:t>22</a:t>
            </a:fld>
            <a:endParaRPr lang="zh-TW" altLang="en-US" dirty="0">
              <a:solidFill>
                <a:srgbClr val="000000"/>
              </a:solidFill>
            </a:endParaRPr>
          </a:p>
        </p:txBody>
      </p:sp>
      <p:sp>
        <p:nvSpPr>
          <p:cNvPr id="6" name="內容版面配置區 2"/>
          <p:cNvSpPr>
            <a:spLocks noGrp="1"/>
          </p:cNvSpPr>
          <p:nvPr>
            <p:ph idx="1"/>
          </p:nvPr>
        </p:nvSpPr>
        <p:spPr>
          <a:xfrm>
            <a:off x="323528" y="1738044"/>
            <a:ext cx="8640960" cy="4787300"/>
          </a:xfrm>
        </p:spPr>
        <p:txBody>
          <a:bodyPr>
            <a:noAutofit/>
          </a:bodyPr>
          <a:lstStyle/>
          <a:p>
            <a:pPr marL="109728" indent="0">
              <a:buNone/>
            </a:pP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000" dirty="0">
                <a:latin typeface="Times New Roman" panose="02020603050405020304" pitchFamily="18" charset="0"/>
                <a:ea typeface="標楷體" panose="03000509000000000000" pitchFamily="65" charset="-120"/>
                <a:cs typeface="Times New Roman" panose="02020603050405020304" pitchFamily="18" charset="0"/>
              </a:rPr>
              <a:t>考評依據</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000" dirty="0">
                <a:latin typeface="Times New Roman" panose="02020603050405020304" pitchFamily="18" charset="0"/>
                <a:ea typeface="標楷體" panose="03000509000000000000" pitchFamily="65" charset="-120"/>
                <a:cs typeface="Times New Roman" panose="02020603050405020304" pitchFamily="18" charset="0"/>
              </a:rPr>
              <a:t>建置長照及失智症照顧與服務資訊網頁</a:t>
            </a: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(5</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a:t>
            </a:r>
          </a:p>
          <a:p>
            <a:pPr marL="109728" indent="0">
              <a:buNone/>
            </a:pP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資料來源：各縣市提報網站專頁架設成果</a:t>
            </a: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應至少包含</a:t>
            </a:r>
            <a:r>
              <a:rPr lang="zh-TW" altLang="zh-TW" sz="2000" dirty="0" smtClean="0">
                <a:latin typeface="Times New Roman" panose="02020603050405020304" pitchFamily="18" charset="0"/>
                <a:ea typeface="標楷體" panose="03000509000000000000" pitchFamily="65" charset="-120"/>
                <a:cs typeface="Times New Roman" panose="02020603050405020304" pitchFamily="18" charset="0"/>
              </a:rPr>
              <a:t>網頁截</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圖</a:t>
            </a:r>
            <a:r>
              <a:rPr lang="zh-TW" altLang="zh-TW" sz="2000" dirty="0" smtClean="0">
                <a:latin typeface="Times New Roman" panose="02020603050405020304" pitchFamily="18" charset="0"/>
                <a:ea typeface="標楷體" panose="03000509000000000000" pitchFamily="65" charset="-120"/>
                <a:cs typeface="Times New Roman" panose="02020603050405020304" pitchFamily="18" charset="0"/>
              </a:rPr>
              <a:t>、網頁階</a:t>
            </a:r>
            <a:endParaRPr lang="en-US" altLang="zh-TW" sz="20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20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2000" dirty="0" smtClean="0">
                <a:latin typeface="Times New Roman" panose="02020603050405020304" pitchFamily="18" charset="0"/>
                <a:ea typeface="標楷體" panose="03000509000000000000" pitchFamily="65" charset="-120"/>
                <a:cs typeface="Times New Roman" panose="02020603050405020304" pitchFamily="18" charset="0"/>
              </a:rPr>
              <a:t>層</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架構圖與連結等</a:t>
            </a: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a:t>
            </a:r>
            <a:endParaRPr lang="zh-TW" altLang="zh-TW" sz="20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3.</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評分標準：</a:t>
            </a:r>
            <a:endParaRPr lang="en-US" altLang="zh-TW" sz="20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zh-TW" altLang="en-US" sz="20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20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架設長照宣導專頁並持續更新資訊，至少應包含</a:t>
            </a: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長照服務</a:t>
            </a:r>
            <a:endParaRPr lang="en-US" altLang="zh-TW" sz="20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zh-TW" altLang="en-US" sz="20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及資源簡介</a:t>
            </a: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申請流程及申訴管道</a:t>
            </a: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(3)</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常見問題及回應</a:t>
            </a: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(4)</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長</a:t>
            </a:r>
            <a:endParaRPr lang="en-US" altLang="zh-TW" sz="20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zh-TW" altLang="en-US" sz="20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照相關宣導素材，完成一項</a:t>
            </a:r>
            <a:r>
              <a:rPr lang="zh-TW" altLang="zh-TW" sz="2000" dirty="0" smtClean="0">
                <a:latin typeface="Times New Roman" panose="02020603050405020304" pitchFamily="18" charset="0"/>
                <a:ea typeface="標楷體" panose="03000509000000000000" pitchFamily="65" charset="-120"/>
                <a:cs typeface="Times New Roman" panose="02020603050405020304" pitchFamily="18" charset="0"/>
              </a:rPr>
              <a:t>得</a:t>
            </a:r>
            <a:r>
              <a:rPr lang="en-US" altLang="zh-TW" sz="2000" dirty="0" smtClean="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20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2000" dirty="0" smtClean="0">
                <a:latin typeface="Times New Roman" panose="02020603050405020304" pitchFamily="18" charset="0"/>
                <a:ea typeface="標楷體" panose="03000509000000000000" pitchFamily="65" charset="-120"/>
                <a:cs typeface="Times New Roman" panose="02020603050405020304" pitchFamily="18" charset="0"/>
              </a:rPr>
              <a:t>(4</a:t>
            </a:r>
            <a:r>
              <a:rPr lang="zh-TW" altLang="zh-TW" sz="20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a:t>
            </a:r>
          </a:p>
          <a:p>
            <a:pPr marL="109728" indent="0">
              <a:buNone/>
            </a:pPr>
            <a:r>
              <a:rPr lang="zh-TW" altLang="en-US" sz="20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 </a:t>
            </a:r>
            <a:r>
              <a:rPr lang="en-US" altLang="zh-TW" sz="20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rPr>
              <a:t></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架設失智症照護專頁並持續更新資訊，至少應包含</a:t>
            </a: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失智症介</a:t>
            </a:r>
            <a:endParaRPr lang="en-US" altLang="zh-TW" sz="20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zh-TW" altLang="en-US" sz="20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紹及失智症相關宣導素材</a:t>
            </a: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失智症照護資源及聯絡洽詢方式</a:t>
            </a:r>
            <a:endParaRPr lang="en-US" altLang="zh-TW" sz="20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zh-TW" altLang="en-US" sz="20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，完成一項得</a:t>
            </a: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0.5</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20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000" dirty="0">
                <a:latin typeface="Times New Roman" panose="02020603050405020304" pitchFamily="18" charset="0"/>
                <a:ea typeface="標楷體" panose="03000509000000000000" pitchFamily="65" charset="-120"/>
                <a:cs typeface="Times New Roman" panose="02020603050405020304" pitchFamily="18" charset="0"/>
              </a:rPr>
              <a:t>)</a:t>
            </a:r>
            <a:endParaRPr lang="zh-TW" altLang="zh-TW" sz="20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zh-TW" altLang="en-US" sz="2000" dirty="0">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10868958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AutoShape 4"/>
          <p:cNvSpPr>
            <a:spLocks noChangeArrowheads="1"/>
          </p:cNvSpPr>
          <p:nvPr/>
        </p:nvSpPr>
        <p:spPr bwMode="auto">
          <a:xfrm>
            <a:off x="684213" y="1916113"/>
            <a:ext cx="7848600" cy="2592387"/>
          </a:xfrm>
          <a:prstGeom prst="ribbon2">
            <a:avLst>
              <a:gd name="adj1" fmla="val 12500"/>
              <a:gd name="adj2" fmla="val 58370"/>
            </a:avLst>
          </a:prstGeom>
          <a:gradFill rotWithShape="1">
            <a:gsLst>
              <a:gs pos="0">
                <a:schemeClr val="bg1"/>
              </a:gs>
              <a:gs pos="100000">
                <a:srgbClr val="FFCC99"/>
              </a:gs>
            </a:gsLst>
            <a:path path="rect">
              <a:fillToRect l="50000" t="50000" r="50000" b="50000"/>
            </a:path>
          </a:gradFill>
          <a:ln w="9525">
            <a:solidFill>
              <a:schemeClr val="tx1"/>
            </a:solidFill>
            <a:round/>
            <a:headEnd/>
            <a:tailEnd/>
          </a:ln>
        </p:spPr>
        <p:txBody>
          <a:bodyPr wrap="none" anchor="ctr"/>
          <a:lstStyle>
            <a:lvl1pPr>
              <a:defRPr kumimoji="1">
                <a:solidFill>
                  <a:schemeClr val="tx1"/>
                </a:solidFill>
                <a:latin typeface="Calibri" pitchFamily="34" charset="0"/>
                <a:ea typeface="新細明體" pitchFamily="18" charset="-120"/>
              </a:defRPr>
            </a:lvl1pPr>
            <a:lvl2pPr marL="742950" indent="-285750">
              <a:defRPr kumimoji="1">
                <a:solidFill>
                  <a:schemeClr val="tx1"/>
                </a:solidFill>
                <a:latin typeface="Calibri" pitchFamily="34" charset="0"/>
                <a:ea typeface="新細明體" pitchFamily="18" charset="-120"/>
              </a:defRPr>
            </a:lvl2pPr>
            <a:lvl3pPr marL="1143000" indent="-228600">
              <a:defRPr kumimoji="1">
                <a:solidFill>
                  <a:schemeClr val="tx1"/>
                </a:solidFill>
                <a:latin typeface="Calibri" pitchFamily="34" charset="0"/>
                <a:ea typeface="新細明體" pitchFamily="18" charset="-120"/>
              </a:defRPr>
            </a:lvl3pPr>
            <a:lvl4pPr marL="1600200" indent="-228600">
              <a:defRPr kumimoji="1">
                <a:solidFill>
                  <a:schemeClr val="tx1"/>
                </a:solidFill>
                <a:latin typeface="Calibri" pitchFamily="34" charset="0"/>
                <a:ea typeface="新細明體" pitchFamily="18" charset="-120"/>
              </a:defRPr>
            </a:lvl4pPr>
            <a:lvl5pPr marL="2057400" indent="-228600">
              <a:defRPr kumimoji="1">
                <a:solidFill>
                  <a:schemeClr val="tx1"/>
                </a:solidFill>
                <a:latin typeface="Calibri" pitchFamily="34" charset="0"/>
                <a:ea typeface="新細明體" pitchFamily="18" charset="-120"/>
              </a:defRPr>
            </a:lvl5pPr>
            <a:lvl6pPr marL="2514600" indent="-228600" fontAlgn="base">
              <a:spcBef>
                <a:spcPct val="0"/>
              </a:spcBef>
              <a:spcAft>
                <a:spcPct val="0"/>
              </a:spcAft>
              <a:defRPr kumimoji="1">
                <a:solidFill>
                  <a:schemeClr val="tx1"/>
                </a:solidFill>
                <a:latin typeface="Calibri" pitchFamily="34" charset="0"/>
                <a:ea typeface="新細明體" pitchFamily="18" charset="-120"/>
              </a:defRPr>
            </a:lvl6pPr>
            <a:lvl7pPr marL="2971800" indent="-228600" fontAlgn="base">
              <a:spcBef>
                <a:spcPct val="0"/>
              </a:spcBef>
              <a:spcAft>
                <a:spcPct val="0"/>
              </a:spcAft>
              <a:defRPr kumimoji="1">
                <a:solidFill>
                  <a:schemeClr val="tx1"/>
                </a:solidFill>
                <a:latin typeface="Calibri" pitchFamily="34" charset="0"/>
                <a:ea typeface="新細明體" pitchFamily="18" charset="-120"/>
              </a:defRPr>
            </a:lvl7pPr>
            <a:lvl8pPr marL="3429000" indent="-228600" fontAlgn="base">
              <a:spcBef>
                <a:spcPct val="0"/>
              </a:spcBef>
              <a:spcAft>
                <a:spcPct val="0"/>
              </a:spcAft>
              <a:defRPr kumimoji="1">
                <a:solidFill>
                  <a:schemeClr val="tx1"/>
                </a:solidFill>
                <a:latin typeface="Calibri" pitchFamily="34" charset="0"/>
                <a:ea typeface="新細明體" pitchFamily="18" charset="-120"/>
              </a:defRPr>
            </a:lvl8pPr>
            <a:lvl9pPr marL="3886200" indent="-228600" fontAlgn="base">
              <a:spcBef>
                <a:spcPct val="0"/>
              </a:spcBef>
              <a:spcAft>
                <a:spcPct val="0"/>
              </a:spcAft>
              <a:defRPr kumimoji="1">
                <a:solidFill>
                  <a:schemeClr val="tx1"/>
                </a:solidFill>
                <a:latin typeface="Calibri" pitchFamily="34" charset="0"/>
                <a:ea typeface="新細明體" pitchFamily="18" charset="-120"/>
              </a:defRPr>
            </a:lvl9pPr>
          </a:lstStyle>
          <a:p>
            <a:pPr algn="ctr"/>
            <a:r>
              <a:rPr lang="zh-TW" altLang="zh-TW" sz="2800" b="1" dirty="0">
                <a:solidFill>
                  <a:srgbClr val="3333FF"/>
                </a:solidFill>
                <a:latin typeface="標楷體" pitchFamily="65" charset="-120"/>
                <a:ea typeface="標楷體" pitchFamily="65" charset="-120"/>
              </a:rPr>
              <a:t>五</a:t>
            </a:r>
            <a:r>
              <a:rPr lang="zh-TW" altLang="zh-TW" sz="2800" b="1" dirty="0" smtClean="0">
                <a:solidFill>
                  <a:srgbClr val="3333FF"/>
                </a:solidFill>
                <a:latin typeface="標楷體" pitchFamily="65" charset="-120"/>
                <a:ea typeface="標楷體" pitchFamily="65" charset="-120"/>
              </a:rPr>
              <a:t>、</a:t>
            </a:r>
            <a:r>
              <a:rPr lang="zh-TW" altLang="en-US" sz="2800" b="1" dirty="0" smtClean="0">
                <a:solidFill>
                  <a:srgbClr val="3333FF"/>
                </a:solidFill>
                <a:latin typeface="標楷體" pitchFamily="65" charset="-120"/>
                <a:ea typeface="標楷體" pitchFamily="65" charset="-120"/>
              </a:rPr>
              <a:t>服務</a:t>
            </a:r>
            <a:r>
              <a:rPr lang="zh-TW" altLang="zh-TW" sz="2800" b="1" dirty="0" smtClean="0">
                <a:solidFill>
                  <a:srgbClr val="3333FF"/>
                </a:solidFill>
                <a:latin typeface="標楷體" pitchFamily="65" charset="-120"/>
                <a:ea typeface="標楷體" pitchFamily="65" charset="-120"/>
              </a:rPr>
              <a:t> </a:t>
            </a:r>
            <a:r>
              <a:rPr lang="en-US" altLang="zh-TW" sz="2800" b="1" dirty="0" smtClean="0">
                <a:solidFill>
                  <a:srgbClr val="3333FF"/>
                </a:solidFill>
                <a:latin typeface="標楷體" pitchFamily="65" charset="-120"/>
                <a:ea typeface="標楷體" pitchFamily="65" charset="-120"/>
              </a:rPr>
              <a:t>(</a:t>
            </a:r>
            <a:r>
              <a:rPr lang="en-US" altLang="zh-TW" sz="2800" b="1" dirty="0" smtClean="0">
                <a:solidFill>
                  <a:srgbClr val="3333FF"/>
                </a:solidFill>
                <a:latin typeface="Times New Roman" panose="02020603050405020304" pitchFamily="18" charset="0"/>
                <a:ea typeface="標楷體" pitchFamily="65" charset="-120"/>
                <a:cs typeface="Times New Roman" panose="02020603050405020304" pitchFamily="18" charset="0"/>
              </a:rPr>
              <a:t>27</a:t>
            </a:r>
            <a:r>
              <a:rPr lang="zh-TW" altLang="zh-TW" sz="2800" b="1" dirty="0" smtClean="0">
                <a:solidFill>
                  <a:srgbClr val="3333FF"/>
                </a:solidFill>
                <a:latin typeface="標楷體" pitchFamily="65" charset="-120"/>
                <a:ea typeface="標楷體" pitchFamily="65" charset="-120"/>
              </a:rPr>
              <a:t>分</a:t>
            </a:r>
            <a:r>
              <a:rPr lang="en-US" altLang="zh-TW" sz="2800" b="1" dirty="0">
                <a:solidFill>
                  <a:srgbClr val="3333FF"/>
                </a:solidFill>
                <a:latin typeface="標楷體" pitchFamily="65" charset="-120"/>
                <a:ea typeface="標楷體" pitchFamily="65" charset="-120"/>
              </a:rPr>
              <a:t>)</a:t>
            </a:r>
            <a:br>
              <a:rPr lang="en-US" altLang="zh-TW" sz="2800" b="1" dirty="0">
                <a:solidFill>
                  <a:srgbClr val="3333FF"/>
                </a:solidFill>
                <a:latin typeface="標楷體" pitchFamily="65" charset="-120"/>
                <a:ea typeface="標楷體" pitchFamily="65" charset="-120"/>
              </a:rPr>
            </a:br>
            <a:endParaRPr lang="zh-TW" altLang="en-US" sz="2800" b="1" dirty="0">
              <a:solidFill>
                <a:srgbClr val="3333FF"/>
              </a:solidFill>
              <a:latin typeface="標楷體" pitchFamily="65" charset="-120"/>
              <a:ea typeface="標楷體" pitchFamily="65" charset="-120"/>
            </a:endParaRPr>
          </a:p>
        </p:txBody>
      </p:sp>
      <p:sp>
        <p:nvSpPr>
          <p:cNvPr id="2" name="投影片編號版面配置區 1"/>
          <p:cNvSpPr>
            <a:spLocks noGrp="1"/>
          </p:cNvSpPr>
          <p:nvPr>
            <p:ph type="sldNum" sz="quarter" idx="12"/>
          </p:nvPr>
        </p:nvSpPr>
        <p:spPr>
          <a:xfrm>
            <a:off x="8382000" y="6492240"/>
            <a:ext cx="762000" cy="365760"/>
          </a:xfrm>
        </p:spPr>
        <p:txBody>
          <a:bodyPr/>
          <a:lstStyle/>
          <a:p>
            <a:fld id="{B2241029-E8B3-4A71-8533-EAA168E9F39D}" type="slidenum">
              <a:rPr lang="zh-TW" altLang="en-US" smtClean="0">
                <a:solidFill>
                  <a:srgbClr val="000000"/>
                </a:solidFill>
              </a:rPr>
              <a:pPr/>
              <a:t>23</a:t>
            </a:fld>
            <a:endParaRPr lang="zh-TW" altLang="en-US" dirty="0">
              <a:solidFill>
                <a:srgbClr val="000000"/>
              </a:solidFill>
            </a:endParaRPr>
          </a:p>
        </p:txBody>
      </p:sp>
    </p:spTree>
    <p:extLst>
      <p:ext uri="{BB962C8B-B14F-4D97-AF65-F5344CB8AC3E}">
        <p14:creationId xmlns:p14="http://schemas.microsoft.com/office/powerpoint/2010/main" val="32063772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51520" y="778024"/>
            <a:ext cx="9143466" cy="1066800"/>
          </a:xfrm>
        </p:spPr>
        <p:txBody>
          <a:bodyPr vert="horz" lIns="91440" tIns="45720" rIns="91440" bIns="45720" rtlCol="0" anchor="ctr">
            <a:normAutofit fontScale="90000"/>
          </a:bodyPr>
          <a:lstStyle/>
          <a:p>
            <a:pPr algn="l"/>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五、</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服務</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一</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家庭照顧者支持性服務創新計畫辦理情形</a:t>
            </a:r>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4</a:t>
            </a:r>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b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endPar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6" name="投影片編號版面配置區 5"/>
          <p:cNvSpPr>
            <a:spLocks noGrp="1"/>
          </p:cNvSpPr>
          <p:nvPr>
            <p:ph type="sldNum" sz="quarter" idx="12"/>
          </p:nvPr>
        </p:nvSpPr>
        <p:spPr>
          <a:xfrm>
            <a:off x="8382000" y="6481996"/>
            <a:ext cx="762000" cy="365760"/>
          </a:xfrm>
        </p:spPr>
        <p:txBody>
          <a:bodyPr/>
          <a:lstStyle/>
          <a:p>
            <a:fld id="{B2241029-E8B3-4A71-8533-EAA168E9F39D}" type="slidenum">
              <a:rPr lang="zh-TW" altLang="en-US" smtClean="0">
                <a:solidFill>
                  <a:srgbClr val="000000"/>
                </a:solidFill>
              </a:rPr>
              <a:pPr/>
              <a:t>24</a:t>
            </a:fld>
            <a:endParaRPr lang="zh-TW" altLang="en-US" dirty="0">
              <a:solidFill>
                <a:srgbClr val="000000"/>
              </a:solidFill>
            </a:endParaRPr>
          </a:p>
        </p:txBody>
      </p:sp>
      <p:sp>
        <p:nvSpPr>
          <p:cNvPr id="7" name="內容版面配置區 2"/>
          <p:cNvSpPr>
            <a:spLocks noGrp="1"/>
          </p:cNvSpPr>
          <p:nvPr>
            <p:ph idx="1"/>
          </p:nvPr>
        </p:nvSpPr>
        <p:spPr>
          <a:xfrm>
            <a:off x="251520" y="1450012"/>
            <a:ext cx="8928992" cy="4355252"/>
          </a:xfrm>
        </p:spPr>
        <p:txBody>
          <a:bodyPr>
            <a:normAutofit/>
          </a:bodyPr>
          <a:lstStyle/>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考評依據</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家庭照顧者支持性服務創新計畫辦理情形</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979613" indent="-1870075">
              <a:lnSpc>
                <a:spcPts val="2500"/>
              </a:lnSpc>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資料</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來源</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各縣市政府提報家庭照顧者支持性服務創新計畫</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核</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979613" indent="-1870075">
              <a:lnSpc>
                <a:spcPts val="2500"/>
              </a:lnSpc>
              <a:buNone/>
            </a:pP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                       銷資料</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879600" indent="-1770063">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3.</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評分標準</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：經費執行率</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當年度實際執行經費</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當年度獎助經費</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】×100%】</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zh-TW" altLang="en-US" dirty="0">
              <a:latin typeface="Times New Roman" panose="02020603050405020304" pitchFamily="18" charset="0"/>
              <a:ea typeface="標楷體" panose="03000509000000000000" pitchFamily="65" charset="-120"/>
              <a:cs typeface="Times New Roman" panose="02020603050405020304" pitchFamily="18" charset="0"/>
            </a:endParaRPr>
          </a:p>
        </p:txBody>
      </p:sp>
      <p:graphicFrame>
        <p:nvGraphicFramePr>
          <p:cNvPr id="8" name="表格 7"/>
          <p:cNvGraphicFramePr>
            <a:graphicFrameLocks noGrp="1"/>
          </p:cNvGraphicFramePr>
          <p:nvPr>
            <p:extLst>
              <p:ext uri="{D42A27DB-BD31-4B8C-83A1-F6EECF244321}">
                <p14:modId xmlns:p14="http://schemas.microsoft.com/office/powerpoint/2010/main" val="3266525950"/>
              </p:ext>
            </p:extLst>
          </p:nvPr>
        </p:nvGraphicFramePr>
        <p:xfrm>
          <a:off x="1907704" y="3731999"/>
          <a:ext cx="5112568" cy="2308088"/>
        </p:xfrm>
        <a:graphic>
          <a:graphicData uri="http://schemas.openxmlformats.org/drawingml/2006/table">
            <a:tbl>
              <a:tblPr firstRow="1" firstCol="1" lastRow="1" lastCol="1" bandRow="1" bandCol="1"/>
              <a:tblGrid>
                <a:gridCol w="3457229">
                  <a:extLst>
                    <a:ext uri="{9D8B030D-6E8A-4147-A177-3AD203B41FA5}">
                      <a16:colId xmlns="" xmlns:a16="http://schemas.microsoft.com/office/drawing/2014/main" val="343445804"/>
                    </a:ext>
                  </a:extLst>
                </a:gridCol>
                <a:gridCol w="1655339">
                  <a:extLst>
                    <a:ext uri="{9D8B030D-6E8A-4147-A177-3AD203B41FA5}">
                      <a16:colId xmlns="" xmlns:a16="http://schemas.microsoft.com/office/drawing/2014/main" val="1187677459"/>
                    </a:ext>
                  </a:extLst>
                </a:gridCol>
              </a:tblGrid>
              <a:tr h="844801">
                <a:tc>
                  <a:txBody>
                    <a:bodyPr/>
                    <a:lstStyle/>
                    <a:p>
                      <a:pPr algn="ctr">
                        <a:lnSpc>
                          <a:spcPts val="3400"/>
                        </a:lnSpc>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家庭照顧者支持性服務</a:t>
                      </a:r>
                      <a:r>
                        <a:rPr lang="zh-TW" sz="2000" kern="100" dirty="0" smtClean="0">
                          <a:effectLst/>
                          <a:latin typeface="Times New Roman" panose="02020603050405020304" pitchFamily="18" charset="0"/>
                          <a:ea typeface="標楷體" panose="03000509000000000000" pitchFamily="65" charset="-120"/>
                          <a:cs typeface="Times New Roman" panose="02020603050405020304" pitchFamily="18" charset="0"/>
                        </a:rPr>
                        <a:t>創新</a:t>
                      </a:r>
                      <a:endParaRPr lang="en-US" altLang="zh-TW" sz="2000" kern="100" dirty="0" smtClean="0">
                        <a:effectLst/>
                        <a:latin typeface="Times New Roman" panose="02020603050405020304" pitchFamily="18" charset="0"/>
                        <a:ea typeface="標楷體" panose="03000509000000000000" pitchFamily="65" charset="-120"/>
                        <a:cs typeface="Times New Roman" panose="02020603050405020304" pitchFamily="18" charset="0"/>
                      </a:endParaRPr>
                    </a:p>
                    <a:p>
                      <a:pPr algn="ctr">
                        <a:lnSpc>
                          <a:spcPts val="3400"/>
                        </a:lnSpc>
                        <a:spcAft>
                          <a:spcPts val="0"/>
                        </a:spcAft>
                      </a:pPr>
                      <a:r>
                        <a:rPr lang="zh-TW" sz="2000" kern="100" dirty="0" smtClean="0">
                          <a:effectLst/>
                          <a:latin typeface="Times New Roman" panose="02020603050405020304" pitchFamily="18" charset="0"/>
                          <a:ea typeface="標楷體" panose="03000509000000000000" pitchFamily="65" charset="-120"/>
                          <a:cs typeface="Times New Roman" panose="02020603050405020304" pitchFamily="18" charset="0"/>
                        </a:rPr>
                        <a:t>計畫</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獎助費執行率</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3400"/>
                        </a:lnSpc>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評分</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489314801"/>
                  </a:ext>
                </a:extLst>
              </a:tr>
              <a:tr h="361122">
                <a:tc>
                  <a:txBody>
                    <a:bodyPr/>
                    <a:lstStyle/>
                    <a:p>
                      <a:pPr marL="312420" indent="-312420" algn="ctr">
                        <a:spcAft>
                          <a:spcPts val="0"/>
                        </a:spcAft>
                      </a:pP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90%</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2420" indent="-312420"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4</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028282876"/>
                  </a:ext>
                </a:extLst>
              </a:tr>
              <a:tr h="361122">
                <a:tc>
                  <a:txBody>
                    <a:bodyPr/>
                    <a:lstStyle/>
                    <a:p>
                      <a:pPr marL="312420" indent="-312420"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80%</a:t>
                      </a: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a:t>
                      </a: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a:effectLst/>
                          <a:latin typeface="Times New Roman" panose="02020603050405020304" pitchFamily="18" charset="0"/>
                          <a:ea typeface="標楷體" panose="03000509000000000000" pitchFamily="65" charset="-120"/>
                          <a:cs typeface="Times New Roman" panose="02020603050405020304" pitchFamily="18" charset="0"/>
                        </a:rPr>
                        <a:t>90%</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2420" indent="-312420"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3</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25606834"/>
                  </a:ext>
                </a:extLst>
              </a:tr>
              <a:tr h="361122">
                <a:tc>
                  <a:txBody>
                    <a:bodyPr/>
                    <a:lstStyle/>
                    <a:p>
                      <a:pPr marL="312420" indent="-312420"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70%</a:t>
                      </a: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a:t>
                      </a: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a:effectLst/>
                          <a:latin typeface="Times New Roman" panose="02020603050405020304" pitchFamily="18" charset="0"/>
                          <a:ea typeface="標楷體" panose="03000509000000000000" pitchFamily="65" charset="-120"/>
                          <a:cs typeface="Times New Roman" panose="02020603050405020304" pitchFamily="18" charset="0"/>
                        </a:rPr>
                        <a:t>80%</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2420" indent="-312420"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2</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069267027"/>
                  </a:ext>
                </a:extLst>
              </a:tr>
              <a:tr h="361122">
                <a:tc>
                  <a:txBody>
                    <a:bodyPr/>
                    <a:lstStyle/>
                    <a:p>
                      <a:pPr marL="312420" indent="-312420" algn="ctr">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&lt;70%</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2420" indent="-312420" algn="ctr">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1</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069551170"/>
                  </a:ext>
                </a:extLst>
              </a:tr>
            </a:tbl>
          </a:graphicData>
        </a:graphic>
      </p:graphicFrame>
      <p:sp>
        <p:nvSpPr>
          <p:cNvPr id="9" name="矩形 8"/>
          <p:cNvSpPr/>
          <p:nvPr/>
        </p:nvSpPr>
        <p:spPr>
          <a:xfrm>
            <a:off x="1426822" y="6211442"/>
            <a:ext cx="6074332" cy="307777"/>
          </a:xfrm>
          <a:prstGeom prst="rect">
            <a:avLst/>
          </a:prstGeom>
        </p:spPr>
        <p:txBody>
          <a:bodyPr wrap="square">
            <a:spAutoFit/>
          </a:bodyPr>
          <a:lstStyle/>
          <a:p>
            <a:r>
              <a:rPr lang="zh-TW" altLang="zh-TW" sz="1400" dirty="0">
                <a:ea typeface="標楷體" panose="03000509000000000000" pitchFamily="65" charset="-120"/>
                <a:cs typeface="Times New Roman" panose="02020603050405020304" pitchFamily="18" charset="0"/>
              </a:rPr>
              <a:t>註：未辦理家庭照顧者支持性服務創新計畫者本項目零分</a:t>
            </a:r>
            <a:endParaRPr lang="zh-TW" altLang="en-US" sz="1400" dirty="0"/>
          </a:p>
        </p:txBody>
      </p:sp>
    </p:spTree>
    <p:extLst>
      <p:ext uri="{BB962C8B-B14F-4D97-AF65-F5344CB8AC3E}">
        <p14:creationId xmlns:p14="http://schemas.microsoft.com/office/powerpoint/2010/main" val="20535971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97086" y="778024"/>
            <a:ext cx="9143466" cy="1066800"/>
          </a:xfrm>
        </p:spPr>
        <p:txBody>
          <a:bodyPr vert="horz" lIns="91440" tIns="45720" rIns="91440" bIns="45720" rtlCol="0" anchor="ctr">
            <a:normAutofit fontScale="90000"/>
          </a:bodyPr>
          <a:lstStyle/>
          <a:p>
            <a:pPr algn="l"/>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五、</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服務</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二</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長期照顧輔具服務辦理情形（</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5</a:t>
            </a:r>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b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endPar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6" name="投影片編號版面配置區 5"/>
          <p:cNvSpPr>
            <a:spLocks noGrp="1"/>
          </p:cNvSpPr>
          <p:nvPr>
            <p:ph type="sldNum" sz="quarter" idx="12"/>
          </p:nvPr>
        </p:nvSpPr>
        <p:spPr>
          <a:xfrm>
            <a:off x="8382000" y="6481996"/>
            <a:ext cx="762000" cy="365760"/>
          </a:xfrm>
        </p:spPr>
        <p:txBody>
          <a:bodyPr/>
          <a:lstStyle/>
          <a:p>
            <a:fld id="{B2241029-E8B3-4A71-8533-EAA168E9F39D}" type="slidenum">
              <a:rPr lang="zh-TW" altLang="en-US" smtClean="0">
                <a:solidFill>
                  <a:srgbClr val="000000"/>
                </a:solidFill>
              </a:rPr>
              <a:pPr/>
              <a:t>25</a:t>
            </a:fld>
            <a:endParaRPr lang="zh-TW" altLang="en-US" dirty="0">
              <a:solidFill>
                <a:srgbClr val="000000"/>
              </a:solidFill>
            </a:endParaRPr>
          </a:p>
        </p:txBody>
      </p:sp>
      <p:sp>
        <p:nvSpPr>
          <p:cNvPr id="7" name="內容版面配置區 2"/>
          <p:cNvSpPr>
            <a:spLocks noGrp="1"/>
          </p:cNvSpPr>
          <p:nvPr>
            <p:ph idx="1"/>
          </p:nvPr>
        </p:nvSpPr>
        <p:spPr>
          <a:xfrm>
            <a:off x="251520" y="1522020"/>
            <a:ext cx="8928992" cy="4355252"/>
          </a:xfrm>
        </p:spPr>
        <p:txBody>
          <a:bodyPr>
            <a:normAutofit/>
          </a:bodyPr>
          <a:lstStyle/>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考評依據</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長期照顧輔具服務辦理情形</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資料</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來源</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本部照顧管理資訊系統</a:t>
            </a:r>
          </a:p>
          <a:p>
            <a:pPr marL="1879600" indent="-1770063">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3.</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評分標準</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：推動長照輔具租賃服務人數</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縣市政府長照輔具租賃人數</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轄內長照輔具服務核定人數</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100</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p>
          <a:p>
            <a:pPr marL="109728" indent="0">
              <a:buNone/>
            </a:pP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zh-TW" altLang="en-US" dirty="0">
              <a:latin typeface="Times New Roman" panose="02020603050405020304" pitchFamily="18" charset="0"/>
              <a:ea typeface="標楷體" panose="03000509000000000000" pitchFamily="65" charset="-120"/>
              <a:cs typeface="Times New Roman" panose="02020603050405020304" pitchFamily="18" charset="0"/>
            </a:endParaRPr>
          </a:p>
        </p:txBody>
      </p:sp>
      <p:graphicFrame>
        <p:nvGraphicFramePr>
          <p:cNvPr id="8" name="表格 7"/>
          <p:cNvGraphicFramePr>
            <a:graphicFrameLocks noGrp="1"/>
          </p:cNvGraphicFramePr>
          <p:nvPr>
            <p:extLst>
              <p:ext uri="{D42A27DB-BD31-4B8C-83A1-F6EECF244321}">
                <p14:modId xmlns:p14="http://schemas.microsoft.com/office/powerpoint/2010/main" val="3581516000"/>
              </p:ext>
            </p:extLst>
          </p:nvPr>
        </p:nvGraphicFramePr>
        <p:xfrm>
          <a:off x="2339752" y="3355340"/>
          <a:ext cx="4625467" cy="1785084"/>
        </p:xfrm>
        <a:graphic>
          <a:graphicData uri="http://schemas.openxmlformats.org/drawingml/2006/table">
            <a:tbl>
              <a:tblPr firstRow="1" firstCol="1" lastRow="1" lastCol="1" bandRow="1" bandCol="1"/>
              <a:tblGrid>
                <a:gridCol w="3519930">
                  <a:extLst>
                    <a:ext uri="{9D8B030D-6E8A-4147-A177-3AD203B41FA5}">
                      <a16:colId xmlns="" xmlns:a16="http://schemas.microsoft.com/office/drawing/2014/main" val="4103235423"/>
                    </a:ext>
                  </a:extLst>
                </a:gridCol>
                <a:gridCol w="1105537">
                  <a:extLst>
                    <a:ext uri="{9D8B030D-6E8A-4147-A177-3AD203B41FA5}">
                      <a16:colId xmlns="" xmlns:a16="http://schemas.microsoft.com/office/drawing/2014/main" val="4156797947"/>
                    </a:ext>
                  </a:extLst>
                </a:gridCol>
              </a:tblGrid>
              <a:tr h="565884">
                <a:tc>
                  <a:txBody>
                    <a:bodyPr/>
                    <a:lstStyle/>
                    <a:p>
                      <a:pPr algn="ctr">
                        <a:lnSpc>
                          <a:spcPts val="3400"/>
                        </a:lnSpc>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長照輔具租賃服務人數成長</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3400"/>
                        </a:lnSpc>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評分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007229820"/>
                  </a:ext>
                </a:extLst>
              </a:tr>
              <a:tr h="278948">
                <a:tc>
                  <a:txBody>
                    <a:bodyPr/>
                    <a:lstStyle/>
                    <a:p>
                      <a:pPr marL="312420" indent="-312420" algn="ctr">
                        <a:spcAft>
                          <a:spcPts val="0"/>
                        </a:spcAft>
                      </a:pPr>
                      <a:r>
                        <a:rPr lang="zh-TW" sz="20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solidFill>
                            <a:schemeClr val="tx1"/>
                          </a:solidFill>
                          <a:effectLst/>
                          <a:latin typeface="Times New Roman" panose="02020603050405020304" pitchFamily="18" charset="0"/>
                          <a:ea typeface="新細明體" panose="02020500000000000000" pitchFamily="18" charset="-120"/>
                          <a:cs typeface="Times New Roman" panose="02020603050405020304" pitchFamily="18" charset="0"/>
                        </a:rPr>
                        <a:t>30%</a:t>
                      </a:r>
                      <a:endParaRPr lang="zh-TW" sz="2000" kern="100" dirty="0">
                        <a:solidFill>
                          <a:schemeClr val="tx1"/>
                        </a:solidFill>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2420" indent="-312420" algn="ctr">
                        <a:spcAft>
                          <a:spcPts val="0"/>
                        </a:spcAft>
                      </a:pPr>
                      <a:r>
                        <a:rPr lang="en-US" sz="2000" u="sng" kern="100" dirty="0">
                          <a:effectLst/>
                          <a:latin typeface="Times New Roman" panose="02020603050405020304" pitchFamily="18" charset="0"/>
                          <a:ea typeface="標楷體" panose="03000509000000000000" pitchFamily="65" charset="-120"/>
                          <a:cs typeface="Times New Roman" panose="02020603050405020304" pitchFamily="18" charset="0"/>
                        </a:rPr>
                        <a:t>5</a:t>
                      </a:r>
                      <a:endPar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860919773"/>
                  </a:ext>
                </a:extLst>
              </a:tr>
              <a:tr h="278948">
                <a:tc>
                  <a:txBody>
                    <a:bodyPr/>
                    <a:lstStyle/>
                    <a:p>
                      <a:pPr marL="312420" indent="-312420" algn="ctr">
                        <a:spcAft>
                          <a:spcPts val="0"/>
                        </a:spcAft>
                      </a:pPr>
                      <a:r>
                        <a:rPr lang="en-US" sz="2000" kern="100" dirty="0">
                          <a:solidFill>
                            <a:schemeClr val="tx1"/>
                          </a:solidFill>
                          <a:effectLst/>
                          <a:latin typeface="Times New Roman" panose="02020603050405020304" pitchFamily="18" charset="0"/>
                          <a:ea typeface="新細明體" panose="02020500000000000000" pitchFamily="18" charset="-120"/>
                          <a:cs typeface="Times New Roman" panose="02020603050405020304" pitchFamily="18" charset="0"/>
                        </a:rPr>
                        <a:t>20%</a:t>
                      </a:r>
                      <a:r>
                        <a:rPr lang="zh-TW" sz="20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solidFill>
                            <a:schemeClr val="tx1"/>
                          </a:solidFill>
                          <a:effectLst/>
                          <a:latin typeface="Times New Roman" panose="02020603050405020304" pitchFamily="18" charset="0"/>
                          <a:ea typeface="新細明體" panose="02020500000000000000" pitchFamily="18" charset="-120"/>
                          <a:cs typeface="Times New Roman" panose="02020603050405020304" pitchFamily="18" charset="0"/>
                        </a:rPr>
                        <a:t>○</a:t>
                      </a:r>
                      <a:r>
                        <a:rPr lang="zh-TW" sz="20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30%</a:t>
                      </a:r>
                      <a:endParaRPr lang="zh-TW" sz="2000" kern="100" dirty="0">
                        <a:solidFill>
                          <a:schemeClr val="tx1"/>
                        </a:solidFill>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2420" indent="-312420" algn="ctr">
                        <a:spcAft>
                          <a:spcPts val="0"/>
                        </a:spcAft>
                      </a:pPr>
                      <a:r>
                        <a:rPr lang="en-US" altLang="zh-TW" sz="2000" kern="100" dirty="0" smtClean="0">
                          <a:effectLst/>
                          <a:latin typeface="Times New Roman" panose="02020603050405020304" pitchFamily="18" charset="0"/>
                          <a:ea typeface="標楷體" panose="03000509000000000000" pitchFamily="65" charset="-120"/>
                          <a:cs typeface="Times New Roman" panose="02020603050405020304" pitchFamily="18" charset="0"/>
                        </a:rPr>
                        <a:t>3</a:t>
                      </a:r>
                      <a:endPar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882694188"/>
                  </a:ext>
                </a:extLst>
              </a:tr>
              <a:tr h="278948">
                <a:tc>
                  <a:txBody>
                    <a:bodyPr/>
                    <a:lstStyle/>
                    <a:p>
                      <a:pPr marL="312420" indent="-312420" algn="ctr">
                        <a:spcAft>
                          <a:spcPts val="0"/>
                        </a:spcAft>
                      </a:pPr>
                      <a:r>
                        <a:rPr lang="en-US" sz="2000" kern="100" dirty="0">
                          <a:solidFill>
                            <a:schemeClr val="tx1"/>
                          </a:solidFill>
                          <a:effectLst/>
                          <a:latin typeface="Times New Roman" panose="02020603050405020304" pitchFamily="18" charset="0"/>
                          <a:ea typeface="新細明體" panose="02020500000000000000" pitchFamily="18" charset="-120"/>
                          <a:cs typeface="Times New Roman" panose="02020603050405020304" pitchFamily="18" charset="0"/>
                        </a:rPr>
                        <a:t>10%</a:t>
                      </a:r>
                      <a:r>
                        <a:rPr lang="zh-TW" sz="20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solidFill>
                            <a:schemeClr val="tx1"/>
                          </a:solidFill>
                          <a:effectLst/>
                          <a:latin typeface="Times New Roman" panose="02020603050405020304" pitchFamily="18" charset="0"/>
                          <a:ea typeface="新細明體" panose="02020500000000000000" pitchFamily="18" charset="-120"/>
                          <a:cs typeface="Times New Roman" panose="02020603050405020304" pitchFamily="18" charset="0"/>
                        </a:rPr>
                        <a:t>○</a:t>
                      </a:r>
                      <a:r>
                        <a:rPr lang="zh-TW" sz="20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en-US" sz="2000"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20%</a:t>
                      </a:r>
                      <a:endParaRPr lang="zh-TW" sz="2000" kern="100" dirty="0">
                        <a:solidFill>
                          <a:schemeClr val="tx1"/>
                        </a:solidFill>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2420" indent="-312420" algn="ctr">
                        <a:spcAft>
                          <a:spcPts val="0"/>
                        </a:spcAft>
                      </a:pPr>
                      <a:r>
                        <a:rPr lang="en-US" altLang="zh-TW" sz="2000" u="sng" kern="100" dirty="0">
                          <a:effectLst/>
                          <a:latin typeface="Times New Roman" panose="02020603050405020304" pitchFamily="18" charset="0"/>
                          <a:ea typeface="標楷體" panose="03000509000000000000" pitchFamily="65" charset="-120"/>
                          <a:cs typeface="Times New Roman" panose="02020603050405020304" pitchFamily="18" charset="0"/>
                        </a:rPr>
                        <a:t>2</a:t>
                      </a:r>
                      <a:endPar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259532613"/>
                  </a:ext>
                </a:extLst>
              </a:tr>
              <a:tr h="278948">
                <a:tc>
                  <a:txBody>
                    <a:bodyPr/>
                    <a:lstStyle/>
                    <a:p>
                      <a:pPr marL="312420" indent="-312420" algn="ctr">
                        <a:spcAft>
                          <a:spcPts val="0"/>
                        </a:spcAft>
                      </a:pPr>
                      <a:r>
                        <a:rPr lang="en-US" sz="2000" kern="100" dirty="0">
                          <a:solidFill>
                            <a:schemeClr val="tx1"/>
                          </a:solidFill>
                          <a:effectLst/>
                          <a:latin typeface="Times New Roman" panose="02020603050405020304" pitchFamily="18" charset="0"/>
                          <a:ea typeface="新細明體" panose="02020500000000000000" pitchFamily="18" charset="-120"/>
                          <a:cs typeface="Times New Roman" panose="02020603050405020304" pitchFamily="18" charset="0"/>
                        </a:rPr>
                        <a:t>&lt;10%</a:t>
                      </a:r>
                      <a:endParaRPr lang="zh-TW" sz="2000" kern="100" dirty="0">
                        <a:solidFill>
                          <a:schemeClr val="tx1"/>
                        </a:solidFill>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12420" indent="-312420" algn="ctr">
                        <a:spcAft>
                          <a:spcPts val="0"/>
                        </a:spcAft>
                      </a:pPr>
                      <a:r>
                        <a:rPr lang="en-US" altLang="zh-TW" sz="2000" u="sng" kern="100" dirty="0">
                          <a:effectLst/>
                          <a:latin typeface="Times New Roman" panose="02020603050405020304" pitchFamily="18" charset="0"/>
                          <a:ea typeface="標楷體" panose="03000509000000000000" pitchFamily="65" charset="-120"/>
                          <a:cs typeface="Times New Roman" panose="02020603050405020304" pitchFamily="18" charset="0"/>
                        </a:rPr>
                        <a:t>1</a:t>
                      </a:r>
                      <a:endPar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195174393"/>
                  </a:ext>
                </a:extLst>
              </a:tr>
            </a:tbl>
          </a:graphicData>
        </a:graphic>
      </p:graphicFrame>
      <p:sp>
        <p:nvSpPr>
          <p:cNvPr id="9" name="矩形 8"/>
          <p:cNvSpPr/>
          <p:nvPr/>
        </p:nvSpPr>
        <p:spPr>
          <a:xfrm>
            <a:off x="277105" y="5589240"/>
            <a:ext cx="8431340" cy="738664"/>
          </a:xfrm>
          <a:prstGeom prst="rect">
            <a:avLst/>
          </a:prstGeom>
        </p:spPr>
        <p:txBody>
          <a:bodyPr wrap="square">
            <a:spAutoFit/>
          </a:bodyPr>
          <a:lstStyle/>
          <a:p>
            <a:pPr marL="449263" indent="-449263" algn="just">
              <a:spcAft>
                <a:spcPts val="0"/>
              </a:spcAft>
            </a:pP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註：轄內未辦理輔具租賃服務者本項零分</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離島縣市若無辦理輔具租賃服務者，該項不計分</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a:t>
            </a:r>
            <a:endParaRPr lang="zh-TW" altLang="zh-TW" sz="1400" kern="100" dirty="0">
              <a:latin typeface="Calibri" panose="020F0502020204030204" pitchFamily="34" charset="0"/>
              <a:cs typeface="Times New Roman" panose="02020603050405020304" pitchFamily="18" charset="0"/>
            </a:endParaRPr>
          </a:p>
          <a:p>
            <a:pPr marL="182563" indent="-182563"/>
            <a:r>
              <a:rPr lang="zh-TW" altLang="zh-TW" sz="1400" dirty="0">
                <a:ea typeface="標楷體" panose="03000509000000000000" pitchFamily="65" charset="-120"/>
                <a:cs typeface="Times New Roman" panose="02020603050405020304" pitchFamily="18" charset="0"/>
              </a:rPr>
              <a:t>【總分滿分以</a:t>
            </a:r>
            <a:r>
              <a:rPr lang="en-US" altLang="zh-TW" sz="1400" dirty="0">
                <a:ea typeface="標楷體" panose="03000509000000000000" pitchFamily="65" charset="-120"/>
                <a:cs typeface="Times New Roman" panose="02020603050405020304" pitchFamily="18" charset="0"/>
              </a:rPr>
              <a:t>100</a:t>
            </a:r>
            <a:r>
              <a:rPr lang="zh-TW" altLang="zh-TW" sz="1400" dirty="0">
                <a:ea typeface="標楷體" panose="03000509000000000000" pitchFamily="65" charset="-120"/>
                <a:cs typeface="Times New Roman" panose="02020603050405020304" pitchFamily="18" charset="0"/>
              </a:rPr>
              <a:t>分列計，如任一地方政府，有任一項不計分者，將扣除其總分後，反算還原為</a:t>
            </a:r>
            <a:r>
              <a:rPr lang="en-US" altLang="zh-TW" sz="1400" dirty="0">
                <a:ea typeface="標楷體" panose="03000509000000000000" pitchFamily="65" charset="-120"/>
                <a:cs typeface="Times New Roman" panose="02020603050405020304" pitchFamily="18" charset="0"/>
              </a:rPr>
              <a:t>100</a:t>
            </a:r>
            <a:r>
              <a:rPr lang="zh-TW" altLang="zh-TW" sz="1400" dirty="0">
                <a:ea typeface="標楷體" panose="03000509000000000000" pitchFamily="65" charset="-120"/>
                <a:cs typeface="Times New Roman" panose="02020603050405020304" pitchFamily="18" charset="0"/>
              </a:rPr>
              <a:t>分</a:t>
            </a:r>
            <a:r>
              <a:rPr lang="zh-TW" altLang="zh-TW" sz="1400" dirty="0" smtClean="0">
                <a:ea typeface="標楷體" panose="03000509000000000000" pitchFamily="65" charset="-120"/>
                <a:cs typeface="Times New Roman" panose="02020603050405020304" pitchFamily="18" charset="0"/>
              </a:rPr>
              <a:t>，</a:t>
            </a:r>
            <a:endParaRPr lang="en-US" altLang="zh-TW" sz="1400" dirty="0" smtClean="0">
              <a:ea typeface="標楷體" panose="03000509000000000000" pitchFamily="65" charset="-120"/>
              <a:cs typeface="Times New Roman" panose="02020603050405020304" pitchFamily="18" charset="0"/>
            </a:endParaRPr>
          </a:p>
          <a:p>
            <a:pPr marL="182563" indent="-182563"/>
            <a:r>
              <a:rPr lang="zh-TW" altLang="en-US" sz="1400" dirty="0">
                <a:ea typeface="標楷體" panose="03000509000000000000" pitchFamily="65" charset="-120"/>
                <a:cs typeface="Times New Roman" panose="02020603050405020304" pitchFamily="18" charset="0"/>
              </a:rPr>
              <a:t> </a:t>
            </a:r>
            <a:r>
              <a:rPr lang="zh-TW" altLang="en-US" sz="1400" dirty="0" smtClean="0">
                <a:ea typeface="標楷體" panose="03000509000000000000" pitchFamily="65" charset="-120"/>
                <a:cs typeface="Times New Roman" panose="02020603050405020304" pitchFamily="18" charset="0"/>
              </a:rPr>
              <a:t>   </a:t>
            </a:r>
            <a:r>
              <a:rPr lang="zh-TW" altLang="zh-TW" sz="1400" dirty="0" smtClean="0">
                <a:ea typeface="標楷體" panose="03000509000000000000" pitchFamily="65" charset="-120"/>
                <a:cs typeface="Times New Roman" panose="02020603050405020304" pitchFamily="18" charset="0"/>
              </a:rPr>
              <a:t>公式</a:t>
            </a:r>
            <a:r>
              <a:rPr lang="zh-TW" altLang="zh-TW" sz="1400" dirty="0">
                <a:ea typeface="標楷體" panose="03000509000000000000" pitchFamily="65" charset="-120"/>
                <a:cs typeface="Times New Roman" panose="02020603050405020304" pitchFamily="18" charset="0"/>
              </a:rPr>
              <a:t>為：</a:t>
            </a:r>
            <a:r>
              <a:rPr lang="en-US" altLang="zh-TW" sz="1400" dirty="0">
                <a:ea typeface="標楷體" panose="03000509000000000000" pitchFamily="65" charset="-120"/>
                <a:cs typeface="Times New Roman" panose="02020603050405020304" pitchFamily="18" charset="0"/>
              </a:rPr>
              <a:t>(100</a:t>
            </a:r>
            <a:r>
              <a:rPr lang="zh-TW" altLang="zh-TW" sz="1400" dirty="0">
                <a:ea typeface="標楷體" panose="03000509000000000000" pitchFamily="65" charset="-120"/>
                <a:cs typeface="Times New Roman" panose="02020603050405020304" pitchFamily="18" charset="0"/>
              </a:rPr>
              <a:t>分</a:t>
            </a:r>
            <a:r>
              <a:rPr lang="en-US" altLang="zh-TW" sz="1400" dirty="0">
                <a:ea typeface="標楷體" panose="03000509000000000000" pitchFamily="65" charset="-120"/>
                <a:cs typeface="Times New Roman" panose="02020603050405020304" pitchFamily="18" charset="0"/>
              </a:rPr>
              <a:t>/</a:t>
            </a:r>
            <a:r>
              <a:rPr lang="zh-TW" altLang="zh-TW" sz="1400" dirty="0">
                <a:ea typeface="標楷體" panose="03000509000000000000" pitchFamily="65" charset="-120"/>
                <a:cs typeface="Times New Roman" panose="02020603050405020304" pitchFamily="18" charset="0"/>
              </a:rPr>
              <a:t>最高分數</a:t>
            </a:r>
            <a:r>
              <a:rPr lang="en-US" altLang="zh-TW" sz="1400" dirty="0">
                <a:ea typeface="標楷體" panose="03000509000000000000" pitchFamily="65" charset="-120"/>
                <a:cs typeface="Times New Roman" panose="02020603050405020304" pitchFamily="18" charset="0"/>
              </a:rPr>
              <a:t>)X</a:t>
            </a:r>
            <a:r>
              <a:rPr lang="zh-TW" altLang="zh-TW" sz="1400" dirty="0">
                <a:ea typeface="標楷體" panose="03000509000000000000" pitchFamily="65" charset="-120"/>
                <a:cs typeface="Times New Roman" panose="02020603050405020304" pitchFamily="18" charset="0"/>
              </a:rPr>
              <a:t>各地方政府個別分數。】</a:t>
            </a:r>
            <a:endParaRPr lang="zh-TW" altLang="en-US" sz="1400" dirty="0"/>
          </a:p>
        </p:txBody>
      </p:sp>
    </p:spTree>
    <p:extLst>
      <p:ext uri="{BB962C8B-B14F-4D97-AF65-F5344CB8AC3E}">
        <p14:creationId xmlns:p14="http://schemas.microsoft.com/office/powerpoint/2010/main" val="6881509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7046" y="778024"/>
            <a:ext cx="9143466" cy="1066800"/>
          </a:xfrm>
        </p:spPr>
        <p:txBody>
          <a:bodyPr vert="horz" lIns="91440" tIns="45720" rIns="91440" bIns="45720" rtlCol="0" anchor="ctr">
            <a:noAutofit/>
          </a:bodyPr>
          <a:lstStyle/>
          <a:p>
            <a:pPr algn="l"/>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五、</a:t>
            </a:r>
            <a:r>
              <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服務</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en-US" altLang="zh-TW" sz="26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26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三</a:t>
            </a:r>
            <a:r>
              <a:rPr lang="en-US" altLang="zh-TW" sz="26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26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辦理</a:t>
            </a:r>
            <a:r>
              <a:rPr lang="zh-TW" altLang="zh-TW" sz="26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出備銜接復能多元服務試辦計畫執行情形（</a:t>
            </a:r>
            <a:r>
              <a:rPr lang="en-US" altLang="zh-TW" sz="26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5</a:t>
            </a:r>
            <a:r>
              <a:rPr lang="zh-TW" altLang="zh-TW" sz="26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endPar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6" name="投影片編號版面配置區 5"/>
          <p:cNvSpPr>
            <a:spLocks noGrp="1"/>
          </p:cNvSpPr>
          <p:nvPr>
            <p:ph type="sldNum" sz="quarter" idx="12"/>
          </p:nvPr>
        </p:nvSpPr>
        <p:spPr>
          <a:xfrm>
            <a:off x="8382000" y="6481996"/>
            <a:ext cx="762000" cy="365760"/>
          </a:xfrm>
        </p:spPr>
        <p:txBody>
          <a:bodyPr/>
          <a:lstStyle/>
          <a:p>
            <a:fld id="{B2241029-E8B3-4A71-8533-EAA168E9F39D}" type="slidenum">
              <a:rPr lang="zh-TW" altLang="en-US" smtClean="0">
                <a:solidFill>
                  <a:srgbClr val="000000"/>
                </a:solidFill>
              </a:rPr>
              <a:pPr/>
              <a:t>26</a:t>
            </a:fld>
            <a:endParaRPr lang="zh-TW" altLang="en-US" dirty="0">
              <a:solidFill>
                <a:srgbClr val="000000"/>
              </a:solidFill>
            </a:endParaRPr>
          </a:p>
        </p:txBody>
      </p:sp>
      <p:sp>
        <p:nvSpPr>
          <p:cNvPr id="7" name="內容版面配置區 2"/>
          <p:cNvSpPr>
            <a:spLocks noGrp="1"/>
          </p:cNvSpPr>
          <p:nvPr>
            <p:ph idx="1"/>
          </p:nvPr>
        </p:nvSpPr>
        <p:spPr>
          <a:xfrm>
            <a:off x="251520" y="1399456"/>
            <a:ext cx="8928992" cy="2893640"/>
          </a:xfrm>
        </p:spPr>
        <p:txBody>
          <a:bodyPr>
            <a:normAutofit lnSpcReduction="10000"/>
          </a:bodyPr>
          <a:lstStyle/>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資料</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來源</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地方政府提報執行成果</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2.</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評分標準</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：辦理出備銜接復能多元服務試辦計畫醫院家數</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縣   市</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醫院家數</a:t>
            </a:r>
          </a:p>
          <a:p>
            <a:pPr marL="109728" indent="0">
              <a:buNone/>
            </a:pP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   第</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組：轄內醫院達</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50</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家以上</a:t>
            </a:r>
          </a:p>
          <a:p>
            <a:pPr marL="109728" indent="0">
              <a:buNone/>
            </a:pP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   第</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2</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組：轄內醫院達</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30-49</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家</a:t>
            </a:r>
          </a:p>
          <a:p>
            <a:pPr marL="109728" indent="0">
              <a:buNone/>
            </a:pP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   第</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3</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組：轄內醫院達</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10-29</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家</a:t>
            </a:r>
          </a:p>
          <a:p>
            <a:pPr marL="109728" indent="0">
              <a:buNone/>
            </a:pP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   第</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4</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組：轄內醫院達</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9</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家以下</a:t>
            </a:r>
          </a:p>
          <a:p>
            <a:pPr marL="109728" indent="0">
              <a:buNone/>
            </a:pP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zh-TW" altLang="en-US" dirty="0">
              <a:latin typeface="Times New Roman" panose="02020603050405020304" pitchFamily="18" charset="0"/>
              <a:ea typeface="標楷體" panose="03000509000000000000" pitchFamily="65" charset="-120"/>
              <a:cs typeface="Times New Roman" panose="02020603050405020304" pitchFamily="18" charset="0"/>
            </a:endParaRPr>
          </a:p>
        </p:txBody>
      </p:sp>
      <p:graphicFrame>
        <p:nvGraphicFramePr>
          <p:cNvPr id="8" name="表格 7"/>
          <p:cNvGraphicFramePr>
            <a:graphicFrameLocks noGrp="1"/>
          </p:cNvGraphicFramePr>
          <p:nvPr>
            <p:extLst>
              <p:ext uri="{D42A27DB-BD31-4B8C-83A1-F6EECF244321}">
                <p14:modId xmlns:p14="http://schemas.microsoft.com/office/powerpoint/2010/main" val="2961366039"/>
              </p:ext>
            </p:extLst>
          </p:nvPr>
        </p:nvGraphicFramePr>
        <p:xfrm>
          <a:off x="395536" y="4293096"/>
          <a:ext cx="8424936" cy="2160240"/>
        </p:xfrm>
        <a:graphic>
          <a:graphicData uri="http://schemas.openxmlformats.org/drawingml/2006/table">
            <a:tbl>
              <a:tblPr firstRow="1" firstCol="1" bandRow="1">
                <a:tableStyleId>{5C22544A-7EE6-4342-B048-85BDC9FD1C3A}</a:tableStyleId>
              </a:tblPr>
              <a:tblGrid>
                <a:gridCol w="720080">
                  <a:extLst>
                    <a:ext uri="{9D8B030D-6E8A-4147-A177-3AD203B41FA5}">
                      <a16:colId xmlns="" xmlns:a16="http://schemas.microsoft.com/office/drawing/2014/main" val="3239415215"/>
                    </a:ext>
                  </a:extLst>
                </a:gridCol>
                <a:gridCol w="2016224">
                  <a:extLst>
                    <a:ext uri="{9D8B030D-6E8A-4147-A177-3AD203B41FA5}">
                      <a16:colId xmlns="" xmlns:a16="http://schemas.microsoft.com/office/drawing/2014/main" val="1186487814"/>
                    </a:ext>
                  </a:extLst>
                </a:gridCol>
                <a:gridCol w="1927400">
                  <a:extLst>
                    <a:ext uri="{9D8B030D-6E8A-4147-A177-3AD203B41FA5}">
                      <a16:colId xmlns="" xmlns:a16="http://schemas.microsoft.com/office/drawing/2014/main" val="308193597"/>
                    </a:ext>
                  </a:extLst>
                </a:gridCol>
                <a:gridCol w="1889024">
                  <a:extLst>
                    <a:ext uri="{9D8B030D-6E8A-4147-A177-3AD203B41FA5}">
                      <a16:colId xmlns="" xmlns:a16="http://schemas.microsoft.com/office/drawing/2014/main" val="1413831470"/>
                    </a:ext>
                  </a:extLst>
                </a:gridCol>
                <a:gridCol w="1872208">
                  <a:extLst>
                    <a:ext uri="{9D8B030D-6E8A-4147-A177-3AD203B41FA5}">
                      <a16:colId xmlns="" xmlns:a16="http://schemas.microsoft.com/office/drawing/2014/main" val="1222273561"/>
                    </a:ext>
                  </a:extLst>
                </a:gridCol>
              </a:tblGrid>
              <a:tr h="594080">
                <a:tc>
                  <a:txBody>
                    <a:bodyPr/>
                    <a:lstStyle/>
                    <a:p>
                      <a:pPr marL="312420" indent="-312420" algn="ctr" rtl="0" eaLnBrk="1" latinLnBrk="0" hangingPunct="1">
                        <a:lnSpc>
                          <a:spcPct val="100000"/>
                        </a:lnSpc>
                        <a:spcAft>
                          <a:spcPts val="0"/>
                        </a:spcAft>
                      </a:pP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評分</a:t>
                      </a:r>
                    </a:p>
                  </a:txBody>
                  <a:tcPr marL="68580" marR="68580" marT="0" marB="0" anchor="ctr"/>
                </a:tc>
                <a:tc>
                  <a:txBody>
                    <a:bodyPr/>
                    <a:lstStyle/>
                    <a:p>
                      <a:pPr marL="312420" indent="-312420" algn="ctr" rtl="0" eaLnBrk="1" latinLnBrk="0" hangingPunct="1">
                        <a:lnSpc>
                          <a:spcPct val="100000"/>
                        </a:lnSpc>
                        <a:spcAft>
                          <a:spcPts val="0"/>
                        </a:spcAft>
                      </a:pP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第</a:t>
                      </a: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kumimoji="0" lang="zh-TW" sz="2000" u="non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組參與</a:t>
                      </a: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率</a:t>
                      </a:r>
                    </a:p>
                  </a:txBody>
                  <a:tcPr marL="68580" marR="68580" marT="0" marB="0" anchor="ctr"/>
                </a:tc>
                <a:tc>
                  <a:txBody>
                    <a:bodyPr/>
                    <a:lstStyle/>
                    <a:p>
                      <a:pPr marL="312420" indent="-312420" algn="ctr" rtl="0" eaLnBrk="1" latinLnBrk="0" hangingPunct="1">
                        <a:lnSpc>
                          <a:spcPct val="100000"/>
                        </a:lnSpc>
                        <a:spcAft>
                          <a:spcPts val="0"/>
                        </a:spcAft>
                      </a:pP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第</a:t>
                      </a: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a:t>
                      </a:r>
                      <a:r>
                        <a:rPr kumimoji="0" lang="zh-TW" sz="2000" u="non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組參與</a:t>
                      </a: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率</a:t>
                      </a:r>
                    </a:p>
                  </a:txBody>
                  <a:tcPr marL="68580" marR="68580" marT="0" marB="0" anchor="ctr"/>
                </a:tc>
                <a:tc>
                  <a:txBody>
                    <a:bodyPr/>
                    <a:lstStyle/>
                    <a:p>
                      <a:pPr marL="312420" indent="-312420" algn="ctr" rtl="0" eaLnBrk="1" latinLnBrk="0" hangingPunct="1">
                        <a:lnSpc>
                          <a:spcPct val="100000"/>
                        </a:lnSpc>
                        <a:spcAft>
                          <a:spcPts val="0"/>
                        </a:spcAft>
                      </a:pP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第</a:t>
                      </a: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a:t>
                      </a:r>
                      <a:r>
                        <a:rPr kumimoji="0" lang="zh-TW" sz="2000" u="non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組參與</a:t>
                      </a: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率</a:t>
                      </a:r>
                    </a:p>
                  </a:txBody>
                  <a:tcPr marL="68580" marR="68580" marT="0" marB="0" anchor="ctr"/>
                </a:tc>
                <a:tc>
                  <a:txBody>
                    <a:bodyPr/>
                    <a:lstStyle/>
                    <a:p>
                      <a:pPr marL="312420" indent="-312420" algn="ctr" rtl="0" eaLnBrk="1" latinLnBrk="0" hangingPunct="1">
                        <a:lnSpc>
                          <a:spcPct val="100000"/>
                        </a:lnSpc>
                        <a:spcAft>
                          <a:spcPts val="0"/>
                        </a:spcAft>
                      </a:pP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第</a:t>
                      </a: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4</a:t>
                      </a:r>
                      <a:r>
                        <a:rPr kumimoji="0" lang="zh-TW" sz="2000" u="non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組參與</a:t>
                      </a: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率</a:t>
                      </a:r>
                    </a:p>
                  </a:txBody>
                  <a:tcPr marL="68580" marR="68580" marT="0" marB="0" anchor="ctr"/>
                </a:tc>
                <a:extLst>
                  <a:ext uri="{0D108BD9-81ED-4DB2-BD59-A6C34878D82A}">
                    <a16:rowId xmlns="" xmlns:a16="http://schemas.microsoft.com/office/drawing/2014/main" val="3786536823"/>
                  </a:ext>
                </a:extLst>
              </a:tr>
              <a:tr h="504056">
                <a:tc>
                  <a:txBody>
                    <a:bodyPr/>
                    <a:lstStyle/>
                    <a:p>
                      <a:pPr marL="312420" indent="-312420" algn="ctr" rtl="0" eaLnBrk="1" latinLnBrk="0" hangingPunct="1">
                        <a:lnSpc>
                          <a:spcPct val="100000"/>
                        </a:lnSpc>
                        <a:spcAft>
                          <a:spcPts val="0"/>
                        </a:spcAft>
                      </a:pP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a:t>
                      </a:r>
                      <a:endPar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marL="312420" indent="-312420" algn="ctr" rtl="0" eaLnBrk="1" latinLnBrk="0" hangingPunct="1">
                        <a:lnSpc>
                          <a:spcPct val="100000"/>
                        </a:lnSpc>
                        <a:spcAft>
                          <a:spcPts val="0"/>
                        </a:spcAft>
                      </a:pP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30%</a:t>
                      </a:r>
                      <a:endPar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marL="312420" indent="-312420" algn="ctr" rtl="0" eaLnBrk="1" latinLnBrk="0" hangingPunct="1">
                        <a:lnSpc>
                          <a:spcPct val="100000"/>
                        </a:lnSpc>
                        <a:spcAft>
                          <a:spcPts val="0"/>
                        </a:spcAft>
                      </a:pP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50%</a:t>
                      </a:r>
                      <a:endPar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marL="312420" indent="-312420" algn="ctr" rtl="0" eaLnBrk="1" latinLnBrk="0" hangingPunct="1">
                        <a:lnSpc>
                          <a:spcPct val="100000"/>
                        </a:lnSpc>
                        <a:spcAft>
                          <a:spcPts val="0"/>
                        </a:spcAft>
                      </a:pP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80%</a:t>
                      </a:r>
                      <a:endPar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marL="312420" indent="-312420" algn="ctr" rtl="0" eaLnBrk="1" latinLnBrk="0" hangingPunct="1">
                        <a:lnSpc>
                          <a:spcPct val="100000"/>
                        </a:lnSpc>
                        <a:spcAft>
                          <a:spcPts val="0"/>
                        </a:spcAft>
                      </a:pPr>
                      <a:r>
                        <a:rPr kumimoji="0" lang="zh-TW" sz="2000" u="none" kern="10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u="none" kern="10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90%</a:t>
                      </a:r>
                      <a:endParaRPr kumimoji="0" lang="zh-TW" sz="2000" u="none" kern="10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extLst>
                  <a:ext uri="{0D108BD9-81ED-4DB2-BD59-A6C34878D82A}">
                    <a16:rowId xmlns="" xmlns:a16="http://schemas.microsoft.com/office/drawing/2014/main" val="200162655"/>
                  </a:ext>
                </a:extLst>
              </a:tr>
              <a:tr h="504056">
                <a:tc>
                  <a:txBody>
                    <a:bodyPr/>
                    <a:lstStyle/>
                    <a:p>
                      <a:pPr marL="312420" indent="-312420" algn="ctr" rtl="0" eaLnBrk="1" latinLnBrk="0" hangingPunct="1">
                        <a:lnSpc>
                          <a:spcPct val="100000"/>
                        </a:lnSpc>
                        <a:spcAft>
                          <a:spcPts val="0"/>
                        </a:spcAft>
                      </a:pP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a:t>
                      </a:r>
                      <a:endPar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marL="312420" indent="-312420" algn="ctr" rtl="0" eaLnBrk="1" latinLnBrk="0" hangingPunct="1">
                        <a:lnSpc>
                          <a:spcPct val="100000"/>
                        </a:lnSpc>
                        <a:spcAft>
                          <a:spcPts val="0"/>
                        </a:spcAft>
                      </a:pP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20%</a:t>
                      </a: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30%</a:t>
                      </a:r>
                      <a:endPar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marL="312420" indent="-312420" algn="ctr" rtl="0" eaLnBrk="1" latinLnBrk="0" hangingPunct="1">
                        <a:lnSpc>
                          <a:spcPct val="100000"/>
                        </a:lnSpc>
                        <a:spcAft>
                          <a:spcPts val="0"/>
                        </a:spcAft>
                      </a:pP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40%</a:t>
                      </a: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50%</a:t>
                      </a:r>
                      <a:endPar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marL="312420" indent="-312420" algn="ctr" rtl="0" eaLnBrk="1" latinLnBrk="0" hangingPunct="1">
                        <a:lnSpc>
                          <a:spcPct val="100000"/>
                        </a:lnSpc>
                        <a:spcAft>
                          <a:spcPts val="0"/>
                        </a:spcAft>
                      </a:pP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50%</a:t>
                      </a: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80%</a:t>
                      </a:r>
                      <a:endPar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marL="312420" indent="-312420" algn="ctr" rtl="0" eaLnBrk="1" latinLnBrk="0" hangingPunct="1">
                        <a:lnSpc>
                          <a:spcPct val="100000"/>
                        </a:lnSpc>
                        <a:spcAft>
                          <a:spcPts val="0"/>
                        </a:spcAft>
                      </a:pP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50%</a:t>
                      </a: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90%</a:t>
                      </a:r>
                      <a:endPar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extLst>
                  <a:ext uri="{0D108BD9-81ED-4DB2-BD59-A6C34878D82A}">
                    <a16:rowId xmlns="" xmlns:a16="http://schemas.microsoft.com/office/drawing/2014/main" val="2064206635"/>
                  </a:ext>
                </a:extLst>
              </a:tr>
              <a:tr h="558048">
                <a:tc>
                  <a:txBody>
                    <a:bodyPr/>
                    <a:lstStyle/>
                    <a:p>
                      <a:pPr marL="312420" indent="-312420" algn="ctr" rtl="0" eaLnBrk="1" latinLnBrk="0" hangingPunct="1">
                        <a:lnSpc>
                          <a:spcPct val="100000"/>
                        </a:lnSpc>
                        <a:spcAft>
                          <a:spcPts val="0"/>
                        </a:spcAft>
                      </a:pP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endPar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marL="312420" indent="-312420" algn="ctr" rtl="0" eaLnBrk="1" latinLnBrk="0" hangingPunct="1">
                        <a:lnSpc>
                          <a:spcPct val="100000"/>
                        </a:lnSpc>
                        <a:spcAft>
                          <a:spcPts val="0"/>
                        </a:spcAft>
                      </a:pP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&lt;20%</a:t>
                      </a:r>
                      <a:endPar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marL="312420" indent="-312420" algn="ctr" rtl="0" eaLnBrk="1" latinLnBrk="0" hangingPunct="1">
                        <a:lnSpc>
                          <a:spcPct val="100000"/>
                        </a:lnSpc>
                        <a:spcAft>
                          <a:spcPts val="0"/>
                        </a:spcAft>
                      </a:pP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&lt;40%</a:t>
                      </a:r>
                      <a:endPar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marL="312420" indent="-312420" algn="ctr" rtl="0" eaLnBrk="1" latinLnBrk="0" hangingPunct="1">
                        <a:lnSpc>
                          <a:spcPct val="100000"/>
                        </a:lnSpc>
                        <a:spcAft>
                          <a:spcPts val="0"/>
                        </a:spcAft>
                      </a:pP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&lt;50%</a:t>
                      </a:r>
                      <a:endPar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marL="312420" indent="-312420" algn="ctr" rtl="0" eaLnBrk="1" latinLnBrk="0" hangingPunct="1">
                        <a:lnSpc>
                          <a:spcPct val="100000"/>
                        </a:lnSpc>
                        <a:spcAft>
                          <a:spcPts val="0"/>
                        </a:spcAft>
                      </a:pPr>
                      <a:r>
                        <a:rPr kumimoji="0" lang="en-US"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&lt;50%</a:t>
                      </a:r>
                      <a:endParaRPr kumimoji="0" lang="zh-TW" sz="200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extLst>
                  <a:ext uri="{0D108BD9-81ED-4DB2-BD59-A6C34878D82A}">
                    <a16:rowId xmlns="" xmlns:a16="http://schemas.microsoft.com/office/drawing/2014/main" val="937815696"/>
                  </a:ext>
                </a:extLst>
              </a:tr>
            </a:tbl>
          </a:graphicData>
        </a:graphic>
      </p:graphicFrame>
      <p:sp>
        <p:nvSpPr>
          <p:cNvPr id="9" name="文字方塊 8"/>
          <p:cNvSpPr txBox="1"/>
          <p:nvPr/>
        </p:nvSpPr>
        <p:spPr>
          <a:xfrm>
            <a:off x="4874568" y="2708920"/>
            <a:ext cx="3888432" cy="1200329"/>
          </a:xfrm>
          <a:prstGeom prst="rect">
            <a:avLst/>
          </a:prstGeom>
          <a:noFill/>
          <a:ln w="38100" cmpd="thinThick">
            <a:solidFill>
              <a:srgbClr val="00CC66">
                <a:alpha val="99000"/>
              </a:srgbClr>
            </a:solidFill>
          </a:ln>
        </p:spPr>
        <p:txBody>
          <a:bodyPr wrap="square" rtlCol="0">
            <a:spAutoFit/>
          </a:bodyPr>
          <a:lstStyle/>
          <a:p>
            <a:r>
              <a:rPr lang="zh-TW" altLang="zh-TW" dirty="0" smtClean="0">
                <a:solidFill>
                  <a:srgbClr val="FF0000"/>
                </a:solidFill>
                <a:highlight>
                  <a:srgbClr val="FFFF00"/>
                </a:highlight>
                <a:uFill>
                  <a:solidFill>
                    <a:schemeClr val="bg1"/>
                  </a:solidFill>
                </a:uFill>
                <a:ea typeface="標楷體" panose="03000509000000000000" pitchFamily="65" charset="-120"/>
                <a:cs typeface="Times New Roman" panose="02020603050405020304" pitchFamily="18" charset="0"/>
              </a:rPr>
              <a:t>醫院</a:t>
            </a:r>
            <a:r>
              <a:rPr lang="zh-TW" altLang="zh-TW" dirty="0">
                <a:solidFill>
                  <a:srgbClr val="FF0000"/>
                </a:solidFill>
                <a:highlight>
                  <a:srgbClr val="FFFF00"/>
                </a:highlight>
                <a:uFill>
                  <a:solidFill>
                    <a:schemeClr val="bg1"/>
                  </a:solidFill>
                </a:uFill>
                <a:ea typeface="標楷體" panose="03000509000000000000" pitchFamily="65" charset="-120"/>
                <a:cs typeface="Times New Roman" panose="02020603050405020304" pitchFamily="18" charset="0"/>
              </a:rPr>
              <a:t>診療</a:t>
            </a:r>
            <a:r>
              <a:rPr lang="zh-TW" altLang="zh-TW" dirty="0" smtClean="0">
                <a:solidFill>
                  <a:srgbClr val="FF0000"/>
                </a:solidFill>
                <a:highlight>
                  <a:srgbClr val="FFFF00"/>
                </a:highlight>
                <a:uFill>
                  <a:solidFill>
                    <a:schemeClr val="bg1"/>
                  </a:solidFill>
                </a:uFill>
                <a:ea typeface="標楷體" panose="03000509000000000000" pitchFamily="65" charset="-120"/>
                <a:cs typeface="Times New Roman" panose="02020603050405020304" pitchFamily="18" charset="0"/>
              </a:rPr>
              <a:t>科別僅有</a:t>
            </a:r>
            <a:r>
              <a:rPr lang="zh-TW" altLang="zh-TW" dirty="0">
                <a:solidFill>
                  <a:srgbClr val="FF0000"/>
                </a:solidFill>
                <a:highlight>
                  <a:srgbClr val="FFFF00"/>
                </a:highlight>
                <a:uFill>
                  <a:solidFill>
                    <a:schemeClr val="bg1"/>
                  </a:solidFill>
                </a:uFill>
                <a:ea typeface="標楷體" panose="03000509000000000000" pitchFamily="65" charset="-120"/>
                <a:cs typeface="Times New Roman" panose="02020603050405020304" pitchFamily="18" charset="0"/>
              </a:rPr>
              <a:t>兒科、婦產科</a:t>
            </a:r>
            <a:r>
              <a:rPr lang="zh-TW" altLang="zh-TW" dirty="0" smtClean="0">
                <a:solidFill>
                  <a:srgbClr val="FF0000"/>
                </a:solidFill>
                <a:highlight>
                  <a:srgbClr val="FFFF00"/>
                </a:highlight>
                <a:uFill>
                  <a:solidFill>
                    <a:schemeClr val="bg1"/>
                  </a:solidFill>
                </a:uFill>
                <a:ea typeface="標楷體" panose="03000509000000000000" pitchFamily="65" charset="-120"/>
                <a:cs typeface="Times New Roman" panose="02020603050405020304" pitchFamily="18" charset="0"/>
              </a:rPr>
              <a:t>、精神</a:t>
            </a:r>
            <a:r>
              <a:rPr lang="zh-TW" altLang="zh-TW" dirty="0">
                <a:solidFill>
                  <a:srgbClr val="FF0000"/>
                </a:solidFill>
                <a:highlight>
                  <a:srgbClr val="FFFF00"/>
                </a:highlight>
                <a:uFill>
                  <a:solidFill>
                    <a:schemeClr val="bg1"/>
                  </a:solidFill>
                </a:uFill>
                <a:ea typeface="標楷體" panose="03000509000000000000" pitchFamily="65" charset="-120"/>
                <a:cs typeface="Times New Roman" panose="02020603050405020304" pitchFamily="18" charset="0"/>
              </a:rPr>
              <a:t>科、牙科</a:t>
            </a:r>
            <a:r>
              <a:rPr lang="zh-TW" altLang="zh-TW" dirty="0" smtClean="0">
                <a:solidFill>
                  <a:srgbClr val="FF0000"/>
                </a:solidFill>
                <a:highlight>
                  <a:srgbClr val="FFFF00"/>
                </a:highlight>
                <a:uFill>
                  <a:solidFill>
                    <a:schemeClr val="bg1"/>
                  </a:solidFill>
                </a:uFill>
                <a:ea typeface="標楷體" panose="03000509000000000000" pitchFamily="65" charset="-120"/>
                <a:cs typeface="Times New Roman" panose="02020603050405020304" pitchFamily="18" charset="0"/>
              </a:rPr>
              <a:t>等</a:t>
            </a:r>
            <a:r>
              <a:rPr lang="zh-TW" altLang="en-US" dirty="0" smtClean="0">
                <a:solidFill>
                  <a:srgbClr val="FF0000"/>
                </a:solidFill>
                <a:highlight>
                  <a:srgbClr val="FFFF00"/>
                </a:highlight>
                <a:uFill>
                  <a:solidFill>
                    <a:schemeClr val="bg1"/>
                  </a:solidFill>
                </a:uFill>
                <a:ea typeface="標楷體" panose="03000509000000000000" pitchFamily="65" charset="-120"/>
                <a:cs typeface="Times New Roman" panose="02020603050405020304" pitchFamily="18" charset="0"/>
              </a:rPr>
              <a:t>，</a:t>
            </a:r>
            <a:r>
              <a:rPr lang="zh-TW" altLang="zh-TW" dirty="0" smtClean="0">
                <a:solidFill>
                  <a:srgbClr val="FF0000"/>
                </a:solidFill>
                <a:highlight>
                  <a:srgbClr val="FFFF00"/>
                </a:highlight>
                <a:uFill>
                  <a:solidFill>
                    <a:schemeClr val="bg1"/>
                  </a:solidFill>
                </a:uFill>
                <a:ea typeface="標楷體" panose="03000509000000000000" pitchFamily="65" charset="-120"/>
                <a:cs typeface="Times New Roman" panose="02020603050405020304" pitchFamily="18" charset="0"/>
              </a:rPr>
              <a:t>或</a:t>
            </a:r>
            <a:r>
              <a:rPr lang="zh-TW" altLang="zh-TW" dirty="0">
                <a:solidFill>
                  <a:srgbClr val="FF0000"/>
                </a:solidFill>
                <a:highlight>
                  <a:srgbClr val="FFFF00"/>
                </a:highlight>
                <a:uFill>
                  <a:solidFill>
                    <a:schemeClr val="bg1"/>
                  </a:solidFill>
                </a:uFill>
                <a:ea typeface="標楷體" panose="03000509000000000000" pitchFamily="65" charset="-120"/>
                <a:cs typeface="Times New Roman" panose="02020603050405020304" pitchFamily="18" charset="0"/>
              </a:rPr>
              <a:t>為兒童醫院、精神科醫院、中醫醫院、牙醫醫院者，</a:t>
            </a:r>
            <a:r>
              <a:rPr lang="zh-TW" altLang="zh-TW" b="1" u="sng" dirty="0">
                <a:solidFill>
                  <a:srgbClr val="FF0000"/>
                </a:solidFill>
                <a:highlight>
                  <a:srgbClr val="FFFF00"/>
                </a:highlight>
                <a:uFill>
                  <a:solidFill>
                    <a:schemeClr val="bg1"/>
                  </a:solidFill>
                </a:uFill>
                <a:ea typeface="標楷體" panose="03000509000000000000" pitchFamily="65" charset="-120"/>
                <a:cs typeface="Times New Roman" panose="02020603050405020304" pitchFamily="18" charset="0"/>
              </a:rPr>
              <a:t>不納入醫院家數</a:t>
            </a:r>
            <a:r>
              <a:rPr lang="zh-TW" altLang="zh-TW" dirty="0">
                <a:solidFill>
                  <a:srgbClr val="FF0000"/>
                </a:solidFill>
                <a:highlight>
                  <a:srgbClr val="FFFF00"/>
                </a:highlight>
                <a:uFill>
                  <a:solidFill>
                    <a:schemeClr val="bg1"/>
                  </a:solidFill>
                </a:uFill>
                <a:ea typeface="標楷體" panose="03000509000000000000" pitchFamily="65" charset="-120"/>
                <a:cs typeface="Times New Roman" panose="02020603050405020304" pitchFamily="18" charset="0"/>
              </a:rPr>
              <a:t>之計算。</a:t>
            </a:r>
            <a:r>
              <a:rPr lang="zh-TW" altLang="en-US" dirty="0" smtClean="0">
                <a:uFill>
                  <a:solidFill>
                    <a:schemeClr val="bg1"/>
                  </a:solidFill>
                </a:uFill>
              </a:rPr>
              <a:t>     </a:t>
            </a:r>
            <a:endParaRPr lang="zh-TW" altLang="en-US" dirty="0">
              <a:uFill>
                <a:solidFill>
                  <a:schemeClr val="bg1"/>
                </a:solidFill>
              </a:uFill>
            </a:endParaRPr>
          </a:p>
        </p:txBody>
      </p:sp>
    </p:spTree>
    <p:extLst>
      <p:ext uri="{BB962C8B-B14F-4D97-AF65-F5344CB8AC3E}">
        <p14:creationId xmlns:p14="http://schemas.microsoft.com/office/powerpoint/2010/main" val="24938740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25078" y="778024"/>
            <a:ext cx="9143466" cy="1066800"/>
          </a:xfrm>
        </p:spPr>
        <p:txBody>
          <a:bodyPr vert="horz" lIns="91440" tIns="45720" rIns="91440" bIns="45720" rtlCol="0" anchor="ctr">
            <a:noAutofit/>
          </a:bodyPr>
          <a:lstStyle/>
          <a:p>
            <a:pPr algn="l"/>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五、</a:t>
            </a:r>
            <a:r>
              <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服務</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四</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失智社區照護服務（</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13</a:t>
            </a:r>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(1/3)</a:t>
            </a:r>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endPar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6" name="投影片編號版面配置區 5"/>
          <p:cNvSpPr>
            <a:spLocks noGrp="1"/>
          </p:cNvSpPr>
          <p:nvPr>
            <p:ph type="sldNum" sz="quarter" idx="12"/>
          </p:nvPr>
        </p:nvSpPr>
        <p:spPr>
          <a:xfrm>
            <a:off x="8382000" y="6481996"/>
            <a:ext cx="762000" cy="365760"/>
          </a:xfrm>
        </p:spPr>
        <p:txBody>
          <a:bodyPr/>
          <a:lstStyle/>
          <a:p>
            <a:fld id="{B2241029-E8B3-4A71-8533-EAA168E9F39D}" type="slidenum">
              <a:rPr lang="zh-TW" altLang="en-US" smtClean="0">
                <a:solidFill>
                  <a:srgbClr val="000000"/>
                </a:solidFill>
              </a:rPr>
              <a:pPr/>
              <a:t>27</a:t>
            </a:fld>
            <a:endParaRPr lang="zh-TW" altLang="en-US" dirty="0">
              <a:solidFill>
                <a:srgbClr val="000000"/>
              </a:solidFill>
            </a:endParaRPr>
          </a:p>
        </p:txBody>
      </p:sp>
      <p:sp>
        <p:nvSpPr>
          <p:cNvPr id="7" name="內容版面配置區 2"/>
          <p:cNvSpPr>
            <a:spLocks noGrp="1"/>
          </p:cNvSpPr>
          <p:nvPr>
            <p:ph idx="1"/>
          </p:nvPr>
        </p:nvSpPr>
        <p:spPr>
          <a:xfrm>
            <a:off x="251520" y="1522020"/>
            <a:ext cx="8928992" cy="4355252"/>
          </a:xfrm>
        </p:spPr>
        <p:txBody>
          <a:bodyPr>
            <a:normAutofit/>
          </a:bodyPr>
          <a:lstStyle/>
          <a:p>
            <a:pPr marL="109728" indent="0">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考評依據</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：失智社區照護服務（</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13</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分）</a:t>
            </a: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失智社區照護服務補助經費執行率</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(5</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
            </a:r>
            <a:b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b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資料來源：由各縣市提報失智共照中心及據點執行成果</a:t>
            </a: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3.</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評分標準：</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【當年度實際執行經費</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當年度補助經費】</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x100%</a:t>
            </a:r>
          </a:p>
          <a:p>
            <a:pPr marL="109728" indent="0">
              <a:buNone/>
            </a:pP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zh-TW" altLang="en-US" sz="2400" dirty="0">
              <a:latin typeface="Times New Roman" panose="02020603050405020304" pitchFamily="18" charset="0"/>
              <a:ea typeface="標楷體" panose="03000509000000000000" pitchFamily="65" charset="-120"/>
              <a:cs typeface="Times New Roman" panose="02020603050405020304" pitchFamily="18" charset="0"/>
            </a:endParaRPr>
          </a:p>
        </p:txBody>
      </p:sp>
      <p:graphicFrame>
        <p:nvGraphicFramePr>
          <p:cNvPr id="9" name="表格 8">
            <a:extLst>
              <a:ext uri="{FF2B5EF4-FFF2-40B4-BE49-F238E27FC236}">
                <a16:creationId xmlns:a16="http://schemas.microsoft.com/office/drawing/2014/main" xmlns="" id="{42F0D8E6-20BF-4F36-AAEF-64B1A520371A}"/>
              </a:ext>
            </a:extLst>
          </p:cNvPr>
          <p:cNvGraphicFramePr>
            <a:graphicFrameLocks noGrp="1"/>
          </p:cNvGraphicFramePr>
          <p:nvPr>
            <p:extLst>
              <p:ext uri="{D42A27DB-BD31-4B8C-83A1-F6EECF244321}">
                <p14:modId xmlns:p14="http://schemas.microsoft.com/office/powerpoint/2010/main" val="1722772683"/>
              </p:ext>
            </p:extLst>
          </p:nvPr>
        </p:nvGraphicFramePr>
        <p:xfrm>
          <a:off x="2591780" y="3356992"/>
          <a:ext cx="4140460" cy="2771969"/>
        </p:xfrm>
        <a:graphic>
          <a:graphicData uri="http://schemas.openxmlformats.org/drawingml/2006/table">
            <a:tbl>
              <a:tblPr firstRow="1" firstCol="1" lastRow="1" lastCol="1" bandRow="1" bandCol="1">
                <a:tableStyleId>{5C22544A-7EE6-4342-B048-85BDC9FD1C3A}</a:tableStyleId>
              </a:tblPr>
              <a:tblGrid>
                <a:gridCol w="2421380">
                  <a:extLst>
                    <a:ext uri="{9D8B030D-6E8A-4147-A177-3AD203B41FA5}">
                      <a16:colId xmlns:a16="http://schemas.microsoft.com/office/drawing/2014/main" xmlns="" val="3254135241"/>
                    </a:ext>
                  </a:extLst>
                </a:gridCol>
                <a:gridCol w="1719080">
                  <a:extLst>
                    <a:ext uri="{9D8B030D-6E8A-4147-A177-3AD203B41FA5}">
                      <a16:colId xmlns:a16="http://schemas.microsoft.com/office/drawing/2014/main" xmlns="" val="206326064"/>
                    </a:ext>
                  </a:extLst>
                </a:gridCol>
              </a:tblGrid>
              <a:tr h="298149">
                <a:tc>
                  <a:txBody>
                    <a:bodyPr/>
                    <a:lstStyle/>
                    <a:p>
                      <a:pPr marL="312420" indent="-312420" algn="ctr" rtl="0" eaLnBrk="1" latinLnBrk="0" hangingPunct="1">
                        <a:lnSpc>
                          <a:spcPts val="1500"/>
                        </a:lnSpc>
                        <a:spcAft>
                          <a:spcPts val="0"/>
                        </a:spcAft>
                      </a:pPr>
                      <a:r>
                        <a:rPr kumimoji="0" lang="zh-TW" sz="2000" b="0" u="non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經費</a:t>
                      </a:r>
                      <a:r>
                        <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執行率</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12420" indent="-312420" algn="ctr" rtl="0" eaLnBrk="1" latinLnBrk="0" hangingPunct="1">
                        <a:lnSpc>
                          <a:spcPts val="1500"/>
                        </a:lnSpc>
                        <a:spcAft>
                          <a:spcPts val="0"/>
                        </a:spcAft>
                      </a:pPr>
                      <a:r>
                        <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評分</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519345091"/>
                  </a:ext>
                </a:extLst>
              </a:tr>
              <a:tr h="494764">
                <a:tc>
                  <a:txBody>
                    <a:bodyPr/>
                    <a:lstStyle/>
                    <a:p>
                      <a:pPr marL="312420" indent="-312420" algn="ctr" rtl="0" eaLnBrk="1" latinLnBrk="0" hangingPunct="1">
                        <a:spcAft>
                          <a:spcPts val="0"/>
                        </a:spcAft>
                      </a:pPr>
                      <a:r>
                        <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90%</a:t>
                      </a:r>
                      <a:endPar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12420" indent="-312420" algn="ctr" rtl="0" eaLnBrk="1" latinLnBrk="0" hangingPunct="1">
                        <a:spcAft>
                          <a:spcPts val="0"/>
                        </a:spcAft>
                      </a:pPr>
                      <a:r>
                        <a:rPr kumimoji="0" lang="en-US"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a:t>
                      </a:r>
                      <a:endPar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136468398"/>
                  </a:ext>
                </a:extLst>
              </a:tr>
              <a:tr h="494764">
                <a:tc>
                  <a:txBody>
                    <a:bodyPr/>
                    <a:lstStyle/>
                    <a:p>
                      <a:pPr marL="312420" indent="-312420" algn="ctr" rtl="0" eaLnBrk="1" latinLnBrk="0" hangingPunct="1">
                        <a:spcAft>
                          <a:spcPts val="0"/>
                        </a:spcAft>
                      </a:pPr>
                      <a:r>
                        <a:rPr kumimoji="0" lang="en-US"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85%</a:t>
                      </a:r>
                      <a:r>
                        <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90%</a:t>
                      </a:r>
                      <a:endPar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12420" indent="-312420" algn="ctr" rtl="0" eaLnBrk="1" latinLnBrk="0" hangingPunct="1">
                        <a:spcAft>
                          <a:spcPts val="0"/>
                        </a:spcAft>
                      </a:pPr>
                      <a:r>
                        <a:rPr kumimoji="0" lang="en-US"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4</a:t>
                      </a:r>
                      <a:endPar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116215452"/>
                  </a:ext>
                </a:extLst>
              </a:tr>
              <a:tr h="494764">
                <a:tc>
                  <a:txBody>
                    <a:bodyPr/>
                    <a:lstStyle/>
                    <a:p>
                      <a:pPr marL="312420" indent="-312420" algn="ctr" rtl="0" eaLnBrk="1" latinLnBrk="0" hangingPunct="1">
                        <a:spcAft>
                          <a:spcPts val="0"/>
                        </a:spcAft>
                      </a:pPr>
                      <a:r>
                        <a:rPr kumimoji="0" lang="en-US"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80%</a:t>
                      </a:r>
                      <a:r>
                        <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85%</a:t>
                      </a:r>
                      <a:endPar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12420" indent="-312420" algn="ctr" rtl="0" eaLnBrk="1" latinLnBrk="0" hangingPunct="1">
                        <a:spcAft>
                          <a:spcPts val="0"/>
                        </a:spcAft>
                      </a:pPr>
                      <a:r>
                        <a:rPr kumimoji="0" lang="en-US"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a:t>
                      </a:r>
                      <a:endPar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017742176"/>
                  </a:ext>
                </a:extLst>
              </a:tr>
              <a:tr h="494764">
                <a:tc>
                  <a:txBody>
                    <a:bodyPr/>
                    <a:lstStyle/>
                    <a:p>
                      <a:pPr marL="312420" indent="-312420" algn="ctr" rtl="0" eaLnBrk="1" latinLnBrk="0" hangingPunct="1">
                        <a:spcAft>
                          <a:spcPts val="0"/>
                        </a:spcAft>
                      </a:pPr>
                      <a:r>
                        <a:rPr kumimoji="0" lang="en-US"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75%</a:t>
                      </a:r>
                      <a:r>
                        <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80%</a:t>
                      </a:r>
                      <a:endPar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12420" indent="-312420" algn="ctr" rtl="0" eaLnBrk="1" latinLnBrk="0" hangingPunct="1">
                        <a:spcAft>
                          <a:spcPts val="0"/>
                        </a:spcAft>
                      </a:pPr>
                      <a:r>
                        <a:rPr kumimoji="0" lang="en-US"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a:t>
                      </a:r>
                      <a:endPar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432443906"/>
                  </a:ext>
                </a:extLst>
              </a:tr>
              <a:tr h="494764">
                <a:tc>
                  <a:txBody>
                    <a:bodyPr/>
                    <a:lstStyle/>
                    <a:p>
                      <a:pPr marL="312420" indent="-312420" algn="ctr" rtl="0" eaLnBrk="1" latinLnBrk="0" hangingPunct="1">
                        <a:spcAft>
                          <a:spcPts val="0"/>
                        </a:spcAft>
                      </a:pPr>
                      <a:r>
                        <a:rPr kumimoji="0" lang="en-US"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70%</a:t>
                      </a:r>
                      <a:r>
                        <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75%</a:t>
                      </a:r>
                      <a:endPar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12420" indent="-312420" algn="ctr" rtl="0" eaLnBrk="1" latinLnBrk="0" hangingPunct="1">
                        <a:spcAft>
                          <a:spcPts val="0"/>
                        </a:spcAft>
                      </a:pPr>
                      <a:r>
                        <a:rPr kumimoji="0" lang="en-US"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endParaRPr kumimoji="0" lang="zh-TW" sz="20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51419547"/>
                  </a:ext>
                </a:extLst>
              </a:tr>
            </a:tbl>
          </a:graphicData>
        </a:graphic>
      </p:graphicFrame>
    </p:spTree>
    <p:extLst>
      <p:ext uri="{BB962C8B-B14F-4D97-AF65-F5344CB8AC3E}">
        <p14:creationId xmlns:p14="http://schemas.microsoft.com/office/powerpoint/2010/main" val="5338245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 xmlns:a16="http://schemas.microsoft.com/office/drawing/2014/main" id="{518862E5-D56F-48D4-9A17-2F8E8BD25FF5}"/>
              </a:ext>
            </a:extLst>
          </p:cNvPr>
          <p:cNvSpPr>
            <a:spLocks noGrp="1"/>
          </p:cNvSpPr>
          <p:nvPr>
            <p:ph type="title"/>
          </p:nvPr>
        </p:nvSpPr>
        <p:spPr>
          <a:xfrm>
            <a:off x="374848" y="562000"/>
            <a:ext cx="8229600" cy="1066800"/>
          </a:xfrm>
        </p:spPr>
        <p:txBody>
          <a:bodyPr vert="horz" lIns="91440" tIns="45720" rIns="91440" bIns="45720" rtlCol="0" anchor="ctr">
            <a:noAutofit/>
          </a:bodyPr>
          <a:lstStyle/>
          <a:p>
            <a:pPr algn="l"/>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五、</a:t>
            </a:r>
            <a:r>
              <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服務</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四</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失智社區照護服務（</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13</a:t>
            </a:r>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(2/3)</a:t>
            </a:r>
            <a:endPar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3" name="內容版面配置區 2">
            <a:extLst>
              <a:ext uri="{FF2B5EF4-FFF2-40B4-BE49-F238E27FC236}">
                <a16:creationId xmlns="" xmlns:a16="http://schemas.microsoft.com/office/drawing/2014/main" id="{99A3BEA9-4988-4E00-A694-55C0227E2053}"/>
              </a:ext>
            </a:extLst>
          </p:cNvPr>
          <p:cNvSpPr>
            <a:spLocks noGrp="1"/>
          </p:cNvSpPr>
          <p:nvPr>
            <p:ph idx="1"/>
          </p:nvPr>
        </p:nvSpPr>
        <p:spPr>
          <a:xfrm>
            <a:off x="457200" y="1600200"/>
            <a:ext cx="8075240" cy="4525963"/>
          </a:xfrm>
        </p:spPr>
        <p:txBody>
          <a:bodyPr>
            <a:noAutofit/>
          </a:bodyPr>
          <a:lstStyle/>
          <a:p>
            <a:pPr marL="109728" indent="0">
              <a:buNone/>
            </a:pPr>
            <a:r>
              <a:rPr lang="en-US" altLang="zh-TW" sz="2400" dirty="0">
                <a:latin typeface="標楷體" panose="03000509000000000000" pitchFamily="65" charset="-120"/>
                <a:ea typeface="標楷體" panose="03000509000000000000" pitchFamily="65" charset="-120"/>
                <a:cs typeface="Times New Roman" panose="02020603050405020304" pitchFamily="18" charset="0"/>
              </a:rPr>
              <a:t>1.</a:t>
            </a:r>
            <a:r>
              <a:rPr lang="zh-TW" altLang="en-US" sz="2400" dirty="0">
                <a:latin typeface="標楷體" panose="03000509000000000000" pitchFamily="65" charset="-120"/>
                <a:ea typeface="標楷體" panose="03000509000000000000" pitchFamily="65" charset="-120"/>
                <a:cs typeface="Times New Roman" panose="02020603050405020304" pitchFamily="18" charset="0"/>
              </a:rPr>
              <a:t>考評依據</a:t>
            </a:r>
            <a:r>
              <a:rPr lang="zh-TW" altLang="zh-TW" sz="2400" dirty="0">
                <a:latin typeface="標楷體" panose="03000509000000000000" pitchFamily="65" charset="-120"/>
                <a:ea typeface="標楷體" panose="03000509000000000000" pitchFamily="65" charset="-120"/>
                <a:cs typeface="Times New Roman" panose="02020603050405020304" pitchFamily="18" charset="0"/>
              </a:rPr>
              <a:t>：失智社區照護服務（</a:t>
            </a:r>
            <a:r>
              <a:rPr lang="en-US" altLang="zh-TW" sz="2400" dirty="0">
                <a:latin typeface="標楷體" panose="03000509000000000000" pitchFamily="65" charset="-120"/>
                <a:ea typeface="標楷體" panose="03000509000000000000" pitchFamily="65" charset="-120"/>
                <a:cs typeface="Times New Roman" panose="02020603050405020304" pitchFamily="18" charset="0"/>
              </a:rPr>
              <a:t>13</a:t>
            </a:r>
            <a:r>
              <a:rPr lang="zh-TW" altLang="zh-TW" sz="2400" dirty="0">
                <a:latin typeface="標楷體" panose="03000509000000000000" pitchFamily="65" charset="-120"/>
                <a:ea typeface="標楷體" panose="03000509000000000000" pitchFamily="65" charset="-120"/>
                <a:cs typeface="Times New Roman" panose="02020603050405020304" pitchFamily="18" charset="0"/>
              </a:rPr>
              <a:t>分）</a:t>
            </a:r>
            <a:endParaRPr lang="en-US" altLang="zh-TW" sz="2400" dirty="0">
              <a:latin typeface="標楷體" panose="03000509000000000000" pitchFamily="65" charset="-120"/>
              <a:ea typeface="標楷體" panose="03000509000000000000" pitchFamily="65" charset="-120"/>
              <a:cs typeface="Times New Roman" panose="02020603050405020304" pitchFamily="18" charset="0"/>
            </a:endParaRPr>
          </a:p>
          <a:p>
            <a:pPr marL="109728" indent="0">
              <a:buNone/>
            </a:pPr>
            <a:r>
              <a:rPr lang="zh-TW" altLang="en-US" sz="2400" dirty="0">
                <a:latin typeface="標楷體" panose="03000509000000000000" pitchFamily="65" charset="-120"/>
                <a:ea typeface="標楷體" panose="03000509000000000000" pitchFamily="65" charset="-120"/>
                <a:cs typeface="Times New Roman" panose="02020603050405020304" pitchFamily="18" charset="0"/>
              </a:rPr>
              <a:t>           </a:t>
            </a:r>
            <a:r>
              <a:rPr lang="en-US" altLang="zh-TW" sz="2400" dirty="0">
                <a:latin typeface="標楷體" panose="03000509000000000000" pitchFamily="65" charset="-120"/>
                <a:ea typeface="標楷體" panose="03000509000000000000" pitchFamily="65" charset="-120"/>
                <a:cs typeface="Times New Roman" panose="02020603050405020304" pitchFamily="18" charset="0"/>
              </a:rPr>
              <a:t>(2)</a:t>
            </a:r>
            <a:r>
              <a:rPr lang="zh-TW" altLang="zh-TW" sz="2400" dirty="0">
                <a:latin typeface="標楷體" panose="03000509000000000000" pitchFamily="65" charset="-120"/>
                <a:ea typeface="標楷體" panose="03000509000000000000" pitchFamily="65" charset="-120"/>
                <a:cs typeface="Times New Roman" panose="02020603050405020304" pitchFamily="18" charset="0"/>
              </a:rPr>
              <a:t>轄內共照中心失智症確診率</a:t>
            </a:r>
            <a:r>
              <a:rPr lang="en-US" altLang="zh-TW" sz="2400" dirty="0">
                <a:latin typeface="標楷體" panose="03000509000000000000" pitchFamily="65" charset="-120"/>
                <a:ea typeface="標楷體" panose="03000509000000000000" pitchFamily="65" charset="-120"/>
                <a:cs typeface="Times New Roman" panose="02020603050405020304" pitchFamily="18" charset="0"/>
              </a:rPr>
              <a:t>(4</a:t>
            </a:r>
            <a:r>
              <a:rPr lang="zh-TW" altLang="zh-TW" sz="2400" dirty="0">
                <a:latin typeface="標楷體" panose="03000509000000000000" pitchFamily="65" charset="-120"/>
                <a:ea typeface="標楷體" panose="03000509000000000000" pitchFamily="65" charset="-120"/>
                <a:cs typeface="Times New Roman" panose="02020603050405020304" pitchFamily="18" charset="0"/>
              </a:rPr>
              <a:t>分</a:t>
            </a:r>
            <a:r>
              <a:rPr lang="en-US" altLang="zh-TW" sz="2400" dirty="0">
                <a:latin typeface="標楷體" panose="03000509000000000000" pitchFamily="65" charset="-120"/>
                <a:ea typeface="標楷體" panose="03000509000000000000" pitchFamily="65" charset="-120"/>
                <a:cs typeface="Times New Roman" panose="02020603050405020304" pitchFamily="18" charset="0"/>
              </a:rPr>
              <a:t>)</a:t>
            </a:r>
            <a:endParaRPr lang="zh-TW" altLang="zh-TW" sz="2400" dirty="0">
              <a:latin typeface="標楷體" panose="03000509000000000000" pitchFamily="65" charset="-120"/>
              <a:ea typeface="標楷體" panose="03000509000000000000" pitchFamily="65" charset="-120"/>
              <a:cs typeface="Times New Roman" panose="02020603050405020304" pitchFamily="18" charset="0"/>
            </a:endParaRPr>
          </a:p>
          <a:p>
            <a:pPr marL="109728" indent="0">
              <a:buNone/>
            </a:pPr>
            <a:r>
              <a:rPr lang="en-US" altLang="zh-TW" sz="2400" dirty="0">
                <a:latin typeface="標楷體" panose="03000509000000000000" pitchFamily="65" charset="-120"/>
                <a:ea typeface="標楷體" panose="03000509000000000000" pitchFamily="65" charset="-120"/>
                <a:cs typeface="Times New Roman" panose="02020603050405020304" pitchFamily="18" charset="0"/>
              </a:rPr>
              <a:t>2.</a:t>
            </a:r>
            <a:r>
              <a:rPr lang="zh-TW" altLang="zh-TW" sz="2400" dirty="0">
                <a:latin typeface="標楷體" panose="03000509000000000000" pitchFamily="65" charset="-120"/>
                <a:ea typeface="標楷體" panose="03000509000000000000" pitchFamily="65" charset="-120"/>
                <a:cs typeface="Times New Roman" panose="02020603050405020304" pitchFamily="18" charset="0"/>
              </a:rPr>
              <a:t>資料來源：本部失智照護服務管理系統平臺資料</a:t>
            </a:r>
            <a:endParaRPr lang="en-US" altLang="zh-TW" sz="2400" dirty="0">
              <a:latin typeface="標楷體" panose="03000509000000000000" pitchFamily="65" charset="-120"/>
              <a:ea typeface="標楷體" panose="03000509000000000000" pitchFamily="65" charset="-120"/>
              <a:cs typeface="Times New Roman" panose="02020603050405020304" pitchFamily="18" charset="0"/>
            </a:endParaRPr>
          </a:p>
          <a:p>
            <a:pPr marL="109728" indent="0">
              <a:lnSpc>
                <a:spcPts val="2500"/>
              </a:lnSpc>
              <a:buNone/>
            </a:pPr>
            <a:r>
              <a:rPr lang="en-US" altLang="zh-TW" sz="2400" dirty="0">
                <a:latin typeface="標楷體" panose="03000509000000000000" pitchFamily="65" charset="-120"/>
                <a:ea typeface="標楷體" panose="03000509000000000000" pitchFamily="65" charset="-120"/>
                <a:cs typeface="Times New Roman" panose="02020603050405020304" pitchFamily="18" charset="0"/>
              </a:rPr>
              <a:t>3.</a:t>
            </a:r>
            <a:r>
              <a:rPr lang="zh-TW" altLang="en-US" sz="2400" dirty="0">
                <a:latin typeface="標楷體" panose="03000509000000000000" pitchFamily="65" charset="-120"/>
                <a:ea typeface="標楷體" panose="03000509000000000000" pitchFamily="65" charset="-120"/>
                <a:cs typeface="Times New Roman" panose="02020603050405020304" pitchFamily="18" charset="0"/>
              </a:rPr>
              <a:t>評分標準</a:t>
            </a:r>
            <a:r>
              <a:rPr lang="zh-TW" altLang="en-US" sz="2400" dirty="0" smtClean="0">
                <a:latin typeface="標楷體" panose="03000509000000000000" pitchFamily="65" charset="-120"/>
                <a:ea typeface="標楷體" panose="03000509000000000000" pitchFamily="65" charset="-120"/>
                <a:cs typeface="Times New Roman" panose="02020603050405020304" pitchFamily="18" charset="0"/>
              </a:rPr>
              <a:t>：</a:t>
            </a:r>
            <a:r>
              <a:rPr lang="zh-TW" altLang="zh-TW" sz="2400" dirty="0" smtClean="0">
                <a:latin typeface="標楷體" panose="03000509000000000000" pitchFamily="65" charset="-120"/>
                <a:ea typeface="標楷體" panose="03000509000000000000" pitchFamily="65" charset="-120"/>
                <a:cs typeface="Times New Roman" panose="02020603050405020304" pitchFamily="18" charset="0"/>
              </a:rPr>
              <a:t>【</a:t>
            </a:r>
            <a:r>
              <a:rPr lang="zh-TW" altLang="en-US" sz="2400" dirty="0">
                <a:latin typeface="標楷體" panose="03000509000000000000" pitchFamily="65" charset="-120"/>
                <a:ea typeface="標楷體" panose="03000509000000000000" pitchFamily="65" charset="-120"/>
                <a:cs typeface="Times New Roman" panose="02020603050405020304" pitchFamily="18" charset="0"/>
              </a:rPr>
              <a:t>於</a:t>
            </a:r>
            <a:r>
              <a:rPr lang="zh-TW" altLang="zh-TW" sz="2400" dirty="0" smtClean="0">
                <a:latin typeface="標楷體" panose="03000509000000000000" pitchFamily="65" charset="-120"/>
                <a:ea typeface="標楷體" panose="03000509000000000000" pitchFamily="65" charset="-120"/>
                <a:cs typeface="Times New Roman" panose="02020603050405020304" pitchFamily="18" charset="0"/>
              </a:rPr>
              <a:t>共</a:t>
            </a:r>
            <a:r>
              <a:rPr lang="zh-TW" altLang="zh-TW" sz="2400" dirty="0">
                <a:latin typeface="標楷體" panose="03000509000000000000" pitchFamily="65" charset="-120"/>
                <a:ea typeface="標楷體" panose="03000509000000000000" pitchFamily="65" charset="-120"/>
                <a:cs typeface="Times New Roman" panose="02020603050405020304" pitchFamily="18" charset="0"/>
              </a:rPr>
              <a:t>照中心接受個管服務且完成確診</a:t>
            </a:r>
            <a:r>
              <a:rPr lang="zh-TW" altLang="zh-TW" sz="2400" dirty="0" smtClean="0">
                <a:latin typeface="標楷體" panose="03000509000000000000" pitchFamily="65" charset="-120"/>
                <a:ea typeface="標楷體" panose="03000509000000000000" pitchFamily="65" charset="-120"/>
                <a:cs typeface="Times New Roman" panose="02020603050405020304" pitchFamily="18" charset="0"/>
              </a:rPr>
              <a:t>個案</a:t>
            </a:r>
            <a:endParaRPr lang="en-US" altLang="zh-TW" sz="2400" dirty="0" smtClean="0">
              <a:latin typeface="標楷體" panose="03000509000000000000" pitchFamily="65" charset="-120"/>
              <a:ea typeface="標楷體" panose="03000509000000000000" pitchFamily="65" charset="-120"/>
              <a:cs typeface="Times New Roman" panose="02020603050405020304" pitchFamily="18" charset="0"/>
            </a:endParaRPr>
          </a:p>
          <a:p>
            <a:pPr marL="109728" indent="0">
              <a:lnSpc>
                <a:spcPts val="2500"/>
              </a:lnSpc>
              <a:buNone/>
            </a:pPr>
            <a:r>
              <a:rPr lang="zh-TW" altLang="en-US" sz="2400" dirty="0">
                <a:latin typeface="標楷體" panose="03000509000000000000" pitchFamily="65" charset="-120"/>
                <a:ea typeface="標楷體" panose="03000509000000000000" pitchFamily="65" charset="-120"/>
                <a:cs typeface="Times New Roman" panose="02020603050405020304" pitchFamily="18" charset="0"/>
              </a:rPr>
              <a:t> </a:t>
            </a:r>
            <a:r>
              <a:rPr lang="zh-TW" altLang="en-US" sz="2400" dirty="0" smtClean="0">
                <a:latin typeface="標楷體" panose="03000509000000000000" pitchFamily="65" charset="-120"/>
                <a:ea typeface="標楷體" panose="03000509000000000000" pitchFamily="65" charset="-120"/>
                <a:cs typeface="Times New Roman" panose="02020603050405020304" pitchFamily="18" charset="0"/>
              </a:rPr>
              <a:t> </a:t>
            </a:r>
            <a:r>
              <a:rPr lang="zh-TW" altLang="zh-TW" sz="2400" dirty="0" smtClean="0">
                <a:latin typeface="標楷體" panose="03000509000000000000" pitchFamily="65" charset="-120"/>
                <a:ea typeface="標楷體" panose="03000509000000000000" pitchFamily="65" charset="-120"/>
                <a:cs typeface="Times New Roman" panose="02020603050405020304" pitchFamily="18" charset="0"/>
              </a:rPr>
              <a:t>人數</a:t>
            </a:r>
            <a:r>
              <a:rPr lang="en-US" altLang="zh-TW" sz="2400" dirty="0" smtClean="0">
                <a:latin typeface="標楷體" panose="03000509000000000000" pitchFamily="65" charset="-120"/>
                <a:ea typeface="標楷體" panose="03000509000000000000" pitchFamily="65" charset="-120"/>
                <a:cs typeface="Times New Roman" panose="02020603050405020304" pitchFamily="18" charset="0"/>
              </a:rPr>
              <a:t>/</a:t>
            </a:r>
            <a:r>
              <a:rPr lang="zh-TW" altLang="zh-TW" sz="2400" dirty="0">
                <a:latin typeface="標楷體" panose="03000509000000000000" pitchFamily="65" charset="-120"/>
                <a:ea typeface="標楷體" panose="03000509000000000000" pitchFamily="65" charset="-120"/>
                <a:cs typeface="Times New Roman" panose="02020603050405020304" pitchFamily="18" charset="0"/>
              </a:rPr>
              <a:t>共照中心收案提供個管服務人數】</a:t>
            </a:r>
            <a:r>
              <a:rPr lang="en-US" altLang="zh-TW" sz="2400" dirty="0">
                <a:latin typeface="標楷體" panose="03000509000000000000" pitchFamily="65" charset="-120"/>
                <a:ea typeface="標楷體" panose="03000509000000000000" pitchFamily="65" charset="-120"/>
                <a:cs typeface="Times New Roman" panose="02020603050405020304" pitchFamily="18" charset="0"/>
              </a:rPr>
              <a:t>x100</a:t>
            </a:r>
            <a:r>
              <a:rPr lang="en-US" altLang="zh-TW" sz="2400" dirty="0" smtClean="0">
                <a:latin typeface="標楷體" panose="03000509000000000000" pitchFamily="65" charset="-120"/>
                <a:ea typeface="標楷體" panose="03000509000000000000" pitchFamily="65" charset="-120"/>
                <a:cs typeface="Times New Roman" panose="02020603050405020304" pitchFamily="18" charset="0"/>
              </a:rPr>
              <a:t>%</a:t>
            </a:r>
          </a:p>
          <a:p>
            <a:pPr marL="109728" indent="0">
              <a:buNone/>
            </a:pPr>
            <a:endParaRPr lang="zh-TW" altLang="zh-TW" sz="2000" dirty="0" smtClean="0">
              <a:latin typeface="標楷體" panose="03000509000000000000" pitchFamily="65" charset="-120"/>
              <a:ea typeface="標楷體" panose="03000509000000000000" pitchFamily="65" charset="-120"/>
              <a:cs typeface="Times New Roman" panose="02020603050405020304" pitchFamily="18" charset="0"/>
            </a:endParaRPr>
          </a:p>
          <a:p>
            <a:pPr marL="109728" indent="0">
              <a:buNone/>
            </a:pPr>
            <a:endParaRPr lang="en-US" altLang="zh-TW" sz="2000" dirty="0">
              <a:latin typeface="標楷體" panose="03000509000000000000" pitchFamily="65" charset="-120"/>
              <a:ea typeface="標楷體" panose="03000509000000000000" pitchFamily="65" charset="-120"/>
              <a:cs typeface="Times New Roman" panose="02020603050405020304" pitchFamily="18" charset="0"/>
            </a:endParaRPr>
          </a:p>
          <a:p>
            <a:pPr marL="109728" indent="0">
              <a:buNone/>
            </a:pPr>
            <a:endParaRPr lang="en-US" altLang="zh-TW" sz="2000" dirty="0">
              <a:latin typeface="標楷體" panose="03000509000000000000" pitchFamily="65" charset="-120"/>
              <a:ea typeface="標楷體" panose="03000509000000000000" pitchFamily="65" charset="-120"/>
              <a:cs typeface="Times New Roman" panose="02020603050405020304" pitchFamily="18" charset="0"/>
            </a:endParaRPr>
          </a:p>
          <a:p>
            <a:pPr marL="109728" indent="0">
              <a:buNone/>
            </a:pPr>
            <a:endParaRPr lang="en-US" altLang="zh-TW" sz="2000" dirty="0">
              <a:latin typeface="標楷體" panose="03000509000000000000" pitchFamily="65" charset="-120"/>
              <a:ea typeface="標楷體" panose="03000509000000000000" pitchFamily="65" charset="-120"/>
              <a:cs typeface="Times New Roman" panose="02020603050405020304" pitchFamily="18" charset="0"/>
            </a:endParaRPr>
          </a:p>
          <a:p>
            <a:pPr marL="109728" indent="0">
              <a:buNone/>
            </a:pPr>
            <a:endParaRPr lang="en-US" altLang="zh-TW" sz="2000" dirty="0">
              <a:latin typeface="標楷體" panose="03000509000000000000" pitchFamily="65" charset="-120"/>
              <a:ea typeface="標楷體" panose="03000509000000000000" pitchFamily="65" charset="-120"/>
              <a:cs typeface="Times New Roman" panose="02020603050405020304" pitchFamily="18" charset="0"/>
            </a:endParaRPr>
          </a:p>
          <a:p>
            <a:pPr marL="109728" indent="0">
              <a:buNone/>
            </a:pPr>
            <a:endParaRPr lang="en-US" altLang="zh-TW" sz="2000" dirty="0">
              <a:latin typeface="標楷體" panose="03000509000000000000" pitchFamily="65" charset="-120"/>
              <a:ea typeface="標楷體" panose="03000509000000000000" pitchFamily="65" charset="-120"/>
              <a:cs typeface="Times New Roman" panose="02020603050405020304" pitchFamily="18" charset="0"/>
            </a:endParaRPr>
          </a:p>
          <a:p>
            <a:pPr marL="109728" indent="0">
              <a:buNone/>
            </a:pPr>
            <a:endParaRPr lang="en-US" altLang="zh-TW" sz="1800" dirty="0" smtClean="0">
              <a:latin typeface="標楷體" panose="03000509000000000000" pitchFamily="65" charset="-120"/>
              <a:ea typeface="標楷體" panose="03000509000000000000" pitchFamily="65" charset="-120"/>
              <a:cs typeface="Times New Roman" panose="02020603050405020304" pitchFamily="18" charset="0"/>
            </a:endParaRPr>
          </a:p>
          <a:p>
            <a:pPr marL="109728" indent="0">
              <a:buNone/>
            </a:pPr>
            <a:r>
              <a:rPr lang="zh-TW" altLang="en-US" sz="1400" dirty="0" smtClean="0">
                <a:latin typeface="標楷體" panose="03000509000000000000" pitchFamily="65" charset="-120"/>
                <a:ea typeface="標楷體" panose="03000509000000000000" pitchFamily="65" charset="-120"/>
                <a:cs typeface="Times New Roman" panose="02020603050405020304" pitchFamily="18" charset="0"/>
              </a:rPr>
              <a:t>                    </a:t>
            </a:r>
            <a:r>
              <a:rPr lang="zh-TW" altLang="zh-TW" sz="1400" dirty="0" smtClean="0">
                <a:latin typeface="標楷體" panose="03000509000000000000" pitchFamily="65" charset="-120"/>
                <a:ea typeface="標楷體" panose="03000509000000000000" pitchFamily="65" charset="-120"/>
                <a:cs typeface="Times New Roman" panose="02020603050405020304" pitchFamily="18" charset="0"/>
              </a:rPr>
              <a:t>註</a:t>
            </a:r>
            <a:r>
              <a:rPr lang="zh-TW" altLang="zh-TW" sz="1400" dirty="0">
                <a:latin typeface="標楷體" panose="03000509000000000000" pitchFamily="65" charset="-120"/>
                <a:ea typeface="標楷體" panose="03000509000000000000" pitchFamily="65" charset="-120"/>
                <a:cs typeface="Times New Roman" panose="02020603050405020304" pitchFamily="18" charset="0"/>
              </a:rPr>
              <a:t>：人數包含已結案之個案。</a:t>
            </a:r>
          </a:p>
          <a:p>
            <a:pPr marL="109728" indent="0">
              <a:buNone/>
            </a:pPr>
            <a:endParaRPr lang="en-US" altLang="zh-TW" sz="2000" dirty="0">
              <a:latin typeface="標楷體" panose="03000509000000000000" pitchFamily="65" charset="-120"/>
              <a:ea typeface="標楷體" panose="03000509000000000000" pitchFamily="65" charset="-120"/>
              <a:cs typeface="Times New Roman" panose="02020603050405020304" pitchFamily="18" charset="0"/>
            </a:endParaRPr>
          </a:p>
        </p:txBody>
      </p:sp>
      <p:sp>
        <p:nvSpPr>
          <p:cNvPr id="4" name="投影片編號版面配置區 3">
            <a:extLst>
              <a:ext uri="{FF2B5EF4-FFF2-40B4-BE49-F238E27FC236}">
                <a16:creationId xmlns="" xmlns:a16="http://schemas.microsoft.com/office/drawing/2014/main" id="{03897D7A-FC52-48FD-B605-0209BDBB1073}"/>
              </a:ext>
            </a:extLst>
          </p:cNvPr>
          <p:cNvSpPr>
            <a:spLocks noGrp="1"/>
          </p:cNvSpPr>
          <p:nvPr>
            <p:ph type="sldNum" sz="quarter" idx="12"/>
          </p:nvPr>
        </p:nvSpPr>
        <p:spPr/>
        <p:txBody>
          <a:bodyPr/>
          <a:lstStyle/>
          <a:p>
            <a:fld id="{B2241029-E8B3-4A71-8533-EAA168E9F39D}" type="slidenum">
              <a:rPr lang="zh-TW" altLang="en-US" smtClean="0"/>
              <a:pPr/>
              <a:t>28</a:t>
            </a:fld>
            <a:endParaRPr lang="zh-TW" altLang="en-US"/>
          </a:p>
        </p:txBody>
      </p:sp>
      <p:graphicFrame>
        <p:nvGraphicFramePr>
          <p:cNvPr id="5" name="表格 4">
            <a:extLst>
              <a:ext uri="{FF2B5EF4-FFF2-40B4-BE49-F238E27FC236}">
                <a16:creationId xmlns="" xmlns:a16="http://schemas.microsoft.com/office/drawing/2014/main" id="{16762953-EA85-4DF2-A73B-316816463883}"/>
              </a:ext>
            </a:extLst>
          </p:cNvPr>
          <p:cNvGraphicFramePr>
            <a:graphicFrameLocks noGrp="1"/>
          </p:cNvGraphicFramePr>
          <p:nvPr>
            <p:extLst>
              <p:ext uri="{D42A27DB-BD31-4B8C-83A1-F6EECF244321}">
                <p14:modId xmlns:p14="http://schemas.microsoft.com/office/powerpoint/2010/main" val="1871127767"/>
              </p:ext>
            </p:extLst>
          </p:nvPr>
        </p:nvGraphicFramePr>
        <p:xfrm>
          <a:off x="2555776" y="3861048"/>
          <a:ext cx="4248472" cy="2160239"/>
        </p:xfrm>
        <a:graphic>
          <a:graphicData uri="http://schemas.openxmlformats.org/drawingml/2006/table">
            <a:tbl>
              <a:tblPr firstRow="1" firstCol="1" lastRow="1" lastCol="1" bandRow="1" bandCol="1">
                <a:tableStyleId>{5C22544A-7EE6-4342-B048-85BDC9FD1C3A}</a:tableStyleId>
              </a:tblPr>
              <a:tblGrid>
                <a:gridCol w="2379979">
                  <a:extLst>
                    <a:ext uri="{9D8B030D-6E8A-4147-A177-3AD203B41FA5}">
                      <a16:colId xmlns="" xmlns:a16="http://schemas.microsoft.com/office/drawing/2014/main" val="791299244"/>
                    </a:ext>
                  </a:extLst>
                </a:gridCol>
                <a:gridCol w="1868493">
                  <a:extLst>
                    <a:ext uri="{9D8B030D-6E8A-4147-A177-3AD203B41FA5}">
                      <a16:colId xmlns="" xmlns:a16="http://schemas.microsoft.com/office/drawing/2014/main" val="2167129609"/>
                    </a:ext>
                  </a:extLst>
                </a:gridCol>
              </a:tblGrid>
              <a:tr h="288031">
                <a:tc>
                  <a:txBody>
                    <a:bodyPr/>
                    <a:lstStyle/>
                    <a:p>
                      <a:pPr marL="312420" indent="-312420" algn="ctr" rtl="0" eaLnBrk="1" latinLnBrk="0" hangingPunct="1">
                        <a:lnSpc>
                          <a:spcPts val="1500"/>
                        </a:lnSpc>
                        <a:spcAft>
                          <a:spcPts val="0"/>
                        </a:spcAft>
                      </a:pPr>
                      <a:r>
                        <a:rPr kumimoji="0" lang="zh-TW" alt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確診率</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12420" indent="-312420" algn="ctr" rtl="0" eaLnBrk="1" latinLnBrk="0" hangingPunct="1">
                        <a:lnSpc>
                          <a:spcPts val="1500"/>
                        </a:lnSpc>
                        <a:spcAft>
                          <a:spcPts val="0"/>
                        </a:spcAft>
                      </a:pPr>
                      <a:r>
                        <a:rPr kumimoji="0" lang="zh-TW" altLang="en-US" sz="1800" b="0" u="none" kern="10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評分</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636037961"/>
                  </a:ext>
                </a:extLst>
              </a:tr>
              <a:tr h="360040">
                <a:tc>
                  <a:txBody>
                    <a:bodyPr/>
                    <a:lstStyle/>
                    <a:p>
                      <a:pPr marL="312420" indent="-312420" algn="ctr" rtl="0" eaLnBrk="1" latinLnBrk="0" hangingPunct="1">
                        <a:lnSpc>
                          <a:spcPts val="1500"/>
                        </a:lnSpc>
                        <a:spcAft>
                          <a:spcPts val="0"/>
                        </a:spcAft>
                      </a:pPr>
                      <a:r>
                        <a:rPr kumimoji="0" lang="zh-TW" alt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90%</a:t>
                      </a:r>
                      <a:endParaRPr kumimoji="0" lang="zh-TW" alt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12420" indent="-312420" algn="ctr" rtl="0" eaLnBrk="1" latinLnBrk="0" hangingPunct="1">
                        <a:lnSpc>
                          <a:spcPts val="1500"/>
                        </a:lnSpc>
                        <a:spcAft>
                          <a:spcPts val="0"/>
                        </a:spcAft>
                      </a:pPr>
                      <a:r>
                        <a:rPr kumimoji="0" 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4</a:t>
                      </a:r>
                      <a:endParaRPr kumimoji="0" lang="zh-TW" alt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601922556"/>
                  </a:ext>
                </a:extLst>
              </a:tr>
              <a:tr h="539521">
                <a:tc>
                  <a:txBody>
                    <a:bodyPr/>
                    <a:lstStyle/>
                    <a:p>
                      <a:pPr marL="312420" indent="-312420" algn="ctr" rtl="0" eaLnBrk="1" latinLnBrk="0" hangingPunct="1">
                        <a:lnSpc>
                          <a:spcPts val="1500"/>
                        </a:lnSpc>
                        <a:spcAft>
                          <a:spcPts val="0"/>
                        </a:spcAft>
                      </a:pPr>
                      <a:r>
                        <a:rPr kumimoji="0" 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85%</a:t>
                      </a:r>
                      <a:r>
                        <a:rPr kumimoji="0" lang="zh-TW" alt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90%</a:t>
                      </a:r>
                      <a:endParaRPr kumimoji="0" lang="zh-TW" alt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12420" indent="-312420" algn="ctr" rtl="0" eaLnBrk="1" latinLnBrk="0" hangingPunct="1">
                        <a:lnSpc>
                          <a:spcPts val="1500"/>
                        </a:lnSpc>
                        <a:spcAft>
                          <a:spcPts val="0"/>
                        </a:spcAft>
                      </a:pPr>
                      <a:r>
                        <a:rPr kumimoji="0" 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a:t>
                      </a:r>
                      <a:endParaRPr kumimoji="0" lang="zh-TW" alt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4004439356"/>
                  </a:ext>
                </a:extLst>
              </a:tr>
              <a:tr h="539521">
                <a:tc>
                  <a:txBody>
                    <a:bodyPr/>
                    <a:lstStyle/>
                    <a:p>
                      <a:pPr marL="312420" indent="-312420" algn="ctr" rtl="0" eaLnBrk="1" latinLnBrk="0" hangingPunct="1">
                        <a:lnSpc>
                          <a:spcPts val="1500"/>
                        </a:lnSpc>
                        <a:spcAft>
                          <a:spcPts val="0"/>
                        </a:spcAft>
                      </a:pPr>
                      <a:r>
                        <a:rPr kumimoji="0" 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80%</a:t>
                      </a:r>
                      <a:r>
                        <a:rPr kumimoji="0" lang="zh-TW" alt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85%</a:t>
                      </a:r>
                      <a:endParaRPr kumimoji="0" lang="zh-TW" alt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12420" indent="-312420" algn="ctr" rtl="0" eaLnBrk="1" latinLnBrk="0" hangingPunct="1">
                        <a:lnSpc>
                          <a:spcPts val="1500"/>
                        </a:lnSpc>
                        <a:spcAft>
                          <a:spcPts val="0"/>
                        </a:spcAft>
                      </a:pPr>
                      <a:r>
                        <a:rPr kumimoji="0" 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a:t>
                      </a:r>
                      <a:endParaRPr kumimoji="0" lang="zh-TW" alt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789626305"/>
                  </a:ext>
                </a:extLst>
              </a:tr>
              <a:tr h="433126">
                <a:tc>
                  <a:txBody>
                    <a:bodyPr/>
                    <a:lstStyle/>
                    <a:p>
                      <a:pPr marL="312420" indent="-312420" algn="ctr" rtl="0" eaLnBrk="1" latinLnBrk="0" hangingPunct="1">
                        <a:lnSpc>
                          <a:spcPts val="1500"/>
                        </a:lnSpc>
                        <a:spcAft>
                          <a:spcPts val="0"/>
                        </a:spcAft>
                      </a:pPr>
                      <a:r>
                        <a:rPr kumimoji="0" 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75%</a:t>
                      </a:r>
                      <a:r>
                        <a:rPr kumimoji="0" lang="zh-TW" alt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80%</a:t>
                      </a:r>
                      <a:endParaRPr kumimoji="0" lang="zh-TW" alt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12420" indent="-312420" algn="ctr" rtl="0" eaLnBrk="1" latinLnBrk="0" hangingPunct="1">
                        <a:lnSpc>
                          <a:spcPts val="1500"/>
                        </a:lnSpc>
                        <a:spcAft>
                          <a:spcPts val="0"/>
                        </a:spcAft>
                      </a:pPr>
                      <a:r>
                        <a:rPr kumimoji="0" 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endParaRPr kumimoji="0" lang="zh-TW" altLang="en-US" sz="1800" b="0" u="none" kern="1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89889429"/>
                  </a:ext>
                </a:extLst>
              </a:tr>
            </a:tbl>
          </a:graphicData>
        </a:graphic>
      </p:graphicFrame>
    </p:spTree>
    <p:extLst>
      <p:ext uri="{BB962C8B-B14F-4D97-AF65-F5344CB8AC3E}">
        <p14:creationId xmlns:p14="http://schemas.microsoft.com/office/powerpoint/2010/main" val="4024427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 xmlns:a16="http://schemas.microsoft.com/office/drawing/2014/main" id="{095E40F7-6E36-407E-8566-4A810EB785A3}"/>
              </a:ext>
            </a:extLst>
          </p:cNvPr>
          <p:cNvSpPr>
            <a:spLocks noGrp="1"/>
          </p:cNvSpPr>
          <p:nvPr>
            <p:ph type="title"/>
          </p:nvPr>
        </p:nvSpPr>
        <p:spPr>
          <a:xfrm>
            <a:off x="457200" y="489992"/>
            <a:ext cx="8229600" cy="1066800"/>
          </a:xfrm>
        </p:spPr>
        <p:txBody>
          <a:bodyPr vert="horz" lIns="91440" tIns="45720" rIns="91440" bIns="45720" rtlCol="0" anchor="ctr">
            <a:noAutofit/>
          </a:bodyPr>
          <a:lstStyle/>
          <a:p>
            <a:pPr algn="l"/>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五、</a:t>
            </a:r>
            <a:r>
              <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服務</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四</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失智社區照護服務（</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13</a:t>
            </a:r>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(3/3)</a:t>
            </a:r>
            <a:endPar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3" name="內容版面配置區 2">
            <a:extLst>
              <a:ext uri="{FF2B5EF4-FFF2-40B4-BE49-F238E27FC236}">
                <a16:creationId xmlns="" xmlns:a16="http://schemas.microsoft.com/office/drawing/2014/main" id="{97B2266A-2512-48AD-AF98-6371037D1B1A}"/>
              </a:ext>
            </a:extLst>
          </p:cNvPr>
          <p:cNvSpPr>
            <a:spLocks noGrp="1"/>
          </p:cNvSpPr>
          <p:nvPr>
            <p:ph idx="1"/>
          </p:nvPr>
        </p:nvSpPr>
        <p:spPr/>
        <p:txBody>
          <a:bodyPr>
            <a:normAutofit/>
          </a:bodyPr>
          <a:lstStyle/>
          <a:p>
            <a:pPr marL="109728" indent="0">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考評依據</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：失智社區照護服務</a:t>
            </a: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(3)</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訂有失智社區服務據點及共照中心品質管</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控</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及</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輔導</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機制</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(4</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p>
          <a:p>
            <a:pPr marL="109728" indent="0">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資料來源：各縣市提報執行成果及相關佐證資料</a:t>
            </a: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3.</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評分標準：</a:t>
            </a: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lvl="0" indent="0">
              <a:buNone/>
            </a:pP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訂有失智社區服務據點服務品質管控機制，並於年終評</a:t>
            </a: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lvl="0" indent="0">
              <a:buNone/>
            </a:pP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比各據點績效者得</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分；訂有輔導機制得</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分。</a:t>
            </a: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lvl="0" indent="0">
              <a:buNone/>
            </a:pP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訂有共照中心服務品質管控機制，並於年終評比各中心</a:t>
            </a:r>
            <a:endParaRPr lang="en-US"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lvl="0" indent="0">
              <a:buNone/>
            </a:pP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績效者得</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分；訂有輔導機制得</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分。</a:t>
            </a:r>
            <a:endParaRPr lang="zh-TW" altLang="en-US" sz="2400" dirty="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4" name="投影片編號版面配置區 3">
            <a:extLst>
              <a:ext uri="{FF2B5EF4-FFF2-40B4-BE49-F238E27FC236}">
                <a16:creationId xmlns="" xmlns:a16="http://schemas.microsoft.com/office/drawing/2014/main" id="{286B4928-1F4D-45A2-AE3D-10A734698AFD}"/>
              </a:ext>
            </a:extLst>
          </p:cNvPr>
          <p:cNvSpPr>
            <a:spLocks noGrp="1"/>
          </p:cNvSpPr>
          <p:nvPr>
            <p:ph type="sldNum" sz="quarter" idx="12"/>
          </p:nvPr>
        </p:nvSpPr>
        <p:spPr/>
        <p:txBody>
          <a:bodyPr/>
          <a:lstStyle/>
          <a:p>
            <a:fld id="{B2241029-E8B3-4A71-8533-EAA168E9F39D}" type="slidenum">
              <a:rPr lang="zh-TW" altLang="en-US" smtClean="0"/>
              <a:pPr/>
              <a:t>29</a:t>
            </a:fld>
            <a:endParaRPr lang="zh-TW" altLang="en-US"/>
          </a:p>
        </p:txBody>
      </p:sp>
    </p:spTree>
    <p:extLst>
      <p:ext uri="{BB962C8B-B14F-4D97-AF65-F5344CB8AC3E}">
        <p14:creationId xmlns:p14="http://schemas.microsoft.com/office/powerpoint/2010/main" val="3063789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9512" y="494928"/>
            <a:ext cx="8229600" cy="845840"/>
          </a:xfrm>
        </p:spPr>
        <p:txBody>
          <a:bodyPr vert="horz" lIns="91440" tIns="45720" rIns="91440" bIns="45720" rtlCol="0" anchor="ctr">
            <a:normAutofit/>
          </a:bodyPr>
          <a:lstStyle/>
          <a:p>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一、</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108</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年長照業務考評項次及配分</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(1/3)</a:t>
            </a:r>
            <a:endPar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457200" y="1484784"/>
            <a:ext cx="8229600" cy="4325112"/>
          </a:xfrm>
        </p:spPr>
        <p:txBody>
          <a:bodyPr>
            <a:normAutofit/>
          </a:bodyPr>
          <a:lstStyle/>
          <a:p>
            <a:pPr>
              <a:spcBef>
                <a:spcPts val="600"/>
              </a:spcBef>
              <a:spcAft>
                <a:spcPts val="600"/>
              </a:spcAft>
              <a:buClr>
                <a:schemeClr val="tx1"/>
              </a:buClr>
              <a:buFont typeface="Wingdings" panose="05000000000000000000" pitchFamily="2" charset="2"/>
              <a:buChar char="n"/>
            </a:pPr>
            <a:r>
              <a:rPr lang="zh-TW" altLang="en-US" sz="2400" b="1" dirty="0" smtClean="0">
                <a:latin typeface="Times New Roman" panose="02020603050405020304" pitchFamily="18" charset="0"/>
                <a:ea typeface="標楷體" panose="03000509000000000000" pitchFamily="65" charset="-120"/>
                <a:cs typeface="Times New Roman" panose="02020603050405020304" pitchFamily="18" charset="0"/>
              </a:rPr>
              <a:t>指標項目包括</a:t>
            </a:r>
            <a:r>
              <a:rPr lang="en-US" altLang="zh-TW" sz="2400" b="1" dirty="0">
                <a:latin typeface="Times New Roman" panose="02020603050405020304" pitchFamily="18" charset="0"/>
                <a:ea typeface="標楷體" panose="03000509000000000000" pitchFamily="65" charset="-120"/>
                <a:cs typeface="Times New Roman" panose="02020603050405020304" pitchFamily="18" charset="0"/>
              </a:rPr>
              <a:t>7</a:t>
            </a:r>
            <a:r>
              <a:rPr lang="zh-TW" altLang="en-US" sz="2400" b="1" dirty="0" smtClean="0">
                <a:latin typeface="Times New Roman" panose="02020603050405020304" pitchFamily="18" charset="0"/>
                <a:ea typeface="標楷體" panose="03000509000000000000" pitchFamily="65" charset="-120"/>
                <a:cs typeface="Times New Roman" panose="02020603050405020304" pitchFamily="18" charset="0"/>
              </a:rPr>
              <a:t>項次</a:t>
            </a:r>
            <a:r>
              <a:rPr lang="en-US" altLang="zh-TW" sz="2400" b="1" dirty="0" smtClean="0">
                <a:latin typeface="Times New Roman" panose="02020603050405020304" pitchFamily="18" charset="0"/>
                <a:ea typeface="標楷體" panose="03000509000000000000" pitchFamily="65" charset="-120"/>
                <a:cs typeface="Times New Roman" panose="02020603050405020304" pitchFamily="18" charset="0"/>
              </a:rPr>
              <a:t>15</a:t>
            </a:r>
            <a:r>
              <a:rPr lang="zh-TW" altLang="en-US" sz="2400" b="1" dirty="0" smtClean="0">
                <a:latin typeface="Times New Roman" panose="02020603050405020304" pitchFamily="18" charset="0"/>
                <a:ea typeface="標楷體" panose="03000509000000000000" pitchFamily="65" charset="-120"/>
                <a:cs typeface="Times New Roman" panose="02020603050405020304" pitchFamily="18" charset="0"/>
              </a:rPr>
              <a:t>考評</a:t>
            </a:r>
            <a:r>
              <a:rPr lang="zh-TW" altLang="en-US" sz="2400" b="1" dirty="0">
                <a:latin typeface="Times New Roman" panose="02020603050405020304" pitchFamily="18" charset="0"/>
                <a:ea typeface="標楷體" panose="03000509000000000000" pitchFamily="65" charset="-120"/>
                <a:cs typeface="Times New Roman" panose="02020603050405020304" pitchFamily="18" charset="0"/>
              </a:rPr>
              <a:t>項目，總計</a:t>
            </a:r>
            <a:r>
              <a:rPr lang="en-US" altLang="zh-TW" sz="2400" b="1" dirty="0">
                <a:latin typeface="Times New Roman" panose="02020603050405020304" pitchFamily="18" charset="0"/>
                <a:ea typeface="標楷體" panose="03000509000000000000" pitchFamily="65" charset="-120"/>
                <a:cs typeface="Times New Roman" panose="02020603050405020304" pitchFamily="18" charset="0"/>
              </a:rPr>
              <a:t>100</a:t>
            </a:r>
            <a:r>
              <a:rPr lang="zh-TW" altLang="en-US" sz="2400" b="1" dirty="0" smtClean="0">
                <a:latin typeface="Times New Roman" panose="02020603050405020304" pitchFamily="18" charset="0"/>
                <a:ea typeface="標楷體" panose="03000509000000000000" pitchFamily="65" charset="-120"/>
                <a:cs typeface="Times New Roman" panose="02020603050405020304" pitchFamily="18" charset="0"/>
              </a:rPr>
              <a:t>分包括</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p>
          <a:p>
            <a:pPr marL="542925" indent="0">
              <a:spcBef>
                <a:spcPts val="600"/>
              </a:spcBef>
              <a:spcAft>
                <a:spcPts val="600"/>
              </a:spcAft>
              <a:buClr>
                <a:srgbClr val="3333FF"/>
              </a:buClr>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服務人數</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(9</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p>
          <a:p>
            <a:pPr marL="542925" indent="0">
              <a:spcBef>
                <a:spcPts val="600"/>
              </a:spcBef>
              <a:spcAft>
                <a:spcPts val="600"/>
              </a:spcAft>
              <a:buClr>
                <a:srgbClr val="3333FF"/>
              </a:buClr>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二</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資源</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(30</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p>
          <a:p>
            <a:pPr marL="542925" indent="0">
              <a:spcBef>
                <a:spcPts val="600"/>
              </a:spcBef>
              <a:spcAft>
                <a:spcPts val="600"/>
              </a:spcAft>
              <a:buClr>
                <a:srgbClr val="3333FF"/>
              </a:buClr>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三</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費用申報及撥款效率</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(10</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p>
          <a:p>
            <a:pPr marL="542925" indent="0">
              <a:spcBef>
                <a:spcPts val="600"/>
              </a:spcBef>
              <a:spcAft>
                <a:spcPts val="600"/>
              </a:spcAft>
              <a:buClr>
                <a:srgbClr val="3333FF"/>
              </a:buClr>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四</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宣傳</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(12</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p>
          <a:p>
            <a:pPr marL="542925" indent="0">
              <a:spcBef>
                <a:spcPts val="600"/>
              </a:spcBef>
              <a:spcAft>
                <a:spcPts val="600"/>
              </a:spcAft>
              <a:buClr>
                <a:srgbClr val="3333FF"/>
              </a:buClr>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五</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服務</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(27</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 </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542925" indent="0">
              <a:spcBef>
                <a:spcPts val="600"/>
              </a:spcBef>
              <a:spcAft>
                <a:spcPts val="600"/>
              </a:spcAft>
              <a:buClr>
                <a:srgbClr val="3333FF"/>
              </a:buClr>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六</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前瞻計畫</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(12</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p>
          <a:p>
            <a:pPr marL="542925" indent="0">
              <a:spcBef>
                <a:spcPts val="600"/>
              </a:spcBef>
              <a:spcAft>
                <a:spcPts val="600"/>
              </a:spcAft>
              <a:buClr>
                <a:srgbClr val="3333FF"/>
              </a:buClr>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七</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加分項目</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(5</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p>
          <a:p>
            <a:pPr>
              <a:buClr>
                <a:srgbClr val="3333FF"/>
              </a:buClr>
            </a:pPr>
            <a:endParaRPr lang="zh-TW" altLang="en-US" dirty="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7" name="投影片編號版面配置區 6"/>
          <p:cNvSpPr>
            <a:spLocks noGrp="1"/>
          </p:cNvSpPr>
          <p:nvPr>
            <p:ph type="sldNum" sz="quarter" idx="12"/>
          </p:nvPr>
        </p:nvSpPr>
        <p:spPr>
          <a:xfrm>
            <a:off x="8381675" y="6465425"/>
            <a:ext cx="762000" cy="365760"/>
          </a:xfrm>
        </p:spPr>
        <p:txBody>
          <a:bodyPr/>
          <a:lstStyle/>
          <a:p>
            <a:fld id="{B2241029-E8B3-4A71-8533-EAA168E9F39D}" type="slidenum">
              <a:rPr lang="zh-TW" altLang="en-US" smtClean="0">
                <a:solidFill>
                  <a:srgbClr val="000000"/>
                </a:solidFill>
              </a:rPr>
              <a:pPr/>
              <a:t>3</a:t>
            </a:fld>
            <a:endParaRPr lang="zh-TW" altLang="en-US" dirty="0">
              <a:solidFill>
                <a:srgbClr val="000000"/>
              </a:solidFill>
            </a:endParaRPr>
          </a:p>
        </p:txBody>
      </p:sp>
    </p:spTree>
    <p:extLst>
      <p:ext uri="{BB962C8B-B14F-4D97-AF65-F5344CB8AC3E}">
        <p14:creationId xmlns:p14="http://schemas.microsoft.com/office/powerpoint/2010/main" val="11948416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AutoShape 4"/>
          <p:cNvSpPr>
            <a:spLocks noChangeArrowheads="1"/>
          </p:cNvSpPr>
          <p:nvPr/>
        </p:nvSpPr>
        <p:spPr bwMode="auto">
          <a:xfrm>
            <a:off x="684213" y="1916113"/>
            <a:ext cx="7848600" cy="2592387"/>
          </a:xfrm>
          <a:prstGeom prst="ribbon2">
            <a:avLst>
              <a:gd name="adj1" fmla="val 12500"/>
              <a:gd name="adj2" fmla="val 58370"/>
            </a:avLst>
          </a:prstGeom>
          <a:gradFill rotWithShape="1">
            <a:gsLst>
              <a:gs pos="0">
                <a:schemeClr val="bg1"/>
              </a:gs>
              <a:gs pos="100000">
                <a:srgbClr val="FFCC99"/>
              </a:gs>
            </a:gsLst>
            <a:path path="rect">
              <a:fillToRect l="50000" t="50000" r="50000" b="50000"/>
            </a:path>
          </a:gradFill>
          <a:ln w="9525">
            <a:solidFill>
              <a:schemeClr val="tx1"/>
            </a:solidFill>
            <a:round/>
            <a:headEnd/>
            <a:tailEnd/>
          </a:ln>
        </p:spPr>
        <p:txBody>
          <a:bodyPr wrap="none" anchor="ctr"/>
          <a:lstStyle>
            <a:lvl1pPr>
              <a:defRPr kumimoji="1">
                <a:solidFill>
                  <a:schemeClr val="tx1"/>
                </a:solidFill>
                <a:latin typeface="Calibri" pitchFamily="34" charset="0"/>
                <a:ea typeface="新細明體" pitchFamily="18" charset="-120"/>
              </a:defRPr>
            </a:lvl1pPr>
            <a:lvl2pPr marL="742950" indent="-285750">
              <a:defRPr kumimoji="1">
                <a:solidFill>
                  <a:schemeClr val="tx1"/>
                </a:solidFill>
                <a:latin typeface="Calibri" pitchFamily="34" charset="0"/>
                <a:ea typeface="新細明體" pitchFamily="18" charset="-120"/>
              </a:defRPr>
            </a:lvl2pPr>
            <a:lvl3pPr marL="1143000" indent="-228600">
              <a:defRPr kumimoji="1">
                <a:solidFill>
                  <a:schemeClr val="tx1"/>
                </a:solidFill>
                <a:latin typeface="Calibri" pitchFamily="34" charset="0"/>
                <a:ea typeface="新細明體" pitchFamily="18" charset="-120"/>
              </a:defRPr>
            </a:lvl3pPr>
            <a:lvl4pPr marL="1600200" indent="-228600">
              <a:defRPr kumimoji="1">
                <a:solidFill>
                  <a:schemeClr val="tx1"/>
                </a:solidFill>
                <a:latin typeface="Calibri" pitchFamily="34" charset="0"/>
                <a:ea typeface="新細明體" pitchFamily="18" charset="-120"/>
              </a:defRPr>
            </a:lvl4pPr>
            <a:lvl5pPr marL="2057400" indent="-228600">
              <a:defRPr kumimoji="1">
                <a:solidFill>
                  <a:schemeClr val="tx1"/>
                </a:solidFill>
                <a:latin typeface="Calibri" pitchFamily="34" charset="0"/>
                <a:ea typeface="新細明體" pitchFamily="18" charset="-120"/>
              </a:defRPr>
            </a:lvl5pPr>
            <a:lvl6pPr marL="2514600" indent="-228600" fontAlgn="base">
              <a:spcBef>
                <a:spcPct val="0"/>
              </a:spcBef>
              <a:spcAft>
                <a:spcPct val="0"/>
              </a:spcAft>
              <a:defRPr kumimoji="1">
                <a:solidFill>
                  <a:schemeClr val="tx1"/>
                </a:solidFill>
                <a:latin typeface="Calibri" pitchFamily="34" charset="0"/>
                <a:ea typeface="新細明體" pitchFamily="18" charset="-120"/>
              </a:defRPr>
            </a:lvl6pPr>
            <a:lvl7pPr marL="2971800" indent="-228600" fontAlgn="base">
              <a:spcBef>
                <a:spcPct val="0"/>
              </a:spcBef>
              <a:spcAft>
                <a:spcPct val="0"/>
              </a:spcAft>
              <a:defRPr kumimoji="1">
                <a:solidFill>
                  <a:schemeClr val="tx1"/>
                </a:solidFill>
                <a:latin typeface="Calibri" pitchFamily="34" charset="0"/>
                <a:ea typeface="新細明體" pitchFamily="18" charset="-120"/>
              </a:defRPr>
            </a:lvl7pPr>
            <a:lvl8pPr marL="3429000" indent="-228600" fontAlgn="base">
              <a:spcBef>
                <a:spcPct val="0"/>
              </a:spcBef>
              <a:spcAft>
                <a:spcPct val="0"/>
              </a:spcAft>
              <a:defRPr kumimoji="1">
                <a:solidFill>
                  <a:schemeClr val="tx1"/>
                </a:solidFill>
                <a:latin typeface="Calibri" pitchFamily="34" charset="0"/>
                <a:ea typeface="新細明體" pitchFamily="18" charset="-120"/>
              </a:defRPr>
            </a:lvl8pPr>
            <a:lvl9pPr marL="3886200" indent="-228600" fontAlgn="base">
              <a:spcBef>
                <a:spcPct val="0"/>
              </a:spcBef>
              <a:spcAft>
                <a:spcPct val="0"/>
              </a:spcAft>
              <a:defRPr kumimoji="1">
                <a:solidFill>
                  <a:schemeClr val="tx1"/>
                </a:solidFill>
                <a:latin typeface="Calibri" pitchFamily="34" charset="0"/>
                <a:ea typeface="新細明體" pitchFamily="18" charset="-120"/>
              </a:defRPr>
            </a:lvl9pPr>
          </a:lstStyle>
          <a:p>
            <a:pPr algn="ctr"/>
            <a:r>
              <a:rPr lang="zh-TW" altLang="en-US" sz="2800" b="1" dirty="0">
                <a:solidFill>
                  <a:srgbClr val="3333FF"/>
                </a:solidFill>
                <a:latin typeface="標楷體" pitchFamily="65" charset="-120"/>
                <a:ea typeface="標楷體" pitchFamily="65" charset="-120"/>
              </a:rPr>
              <a:t>六</a:t>
            </a:r>
            <a:r>
              <a:rPr lang="zh-TW" altLang="zh-TW" sz="2800" b="1" dirty="0" smtClean="0">
                <a:solidFill>
                  <a:srgbClr val="3333FF"/>
                </a:solidFill>
                <a:latin typeface="標楷體" pitchFamily="65" charset="-120"/>
                <a:ea typeface="標楷體" pitchFamily="65" charset="-120"/>
              </a:rPr>
              <a:t>、</a:t>
            </a:r>
            <a:r>
              <a:rPr lang="zh-TW" altLang="en-US" sz="2800" b="1" dirty="0" smtClean="0">
                <a:solidFill>
                  <a:srgbClr val="3333FF"/>
                </a:solidFill>
                <a:latin typeface="標楷體" pitchFamily="65" charset="-120"/>
                <a:ea typeface="標楷體" pitchFamily="65" charset="-120"/>
              </a:rPr>
              <a:t>前瞻計畫</a:t>
            </a:r>
            <a:r>
              <a:rPr lang="zh-TW" altLang="zh-TW" sz="2800" b="1" dirty="0" smtClean="0">
                <a:solidFill>
                  <a:srgbClr val="3333FF"/>
                </a:solidFill>
                <a:latin typeface="標楷體" pitchFamily="65" charset="-120"/>
                <a:ea typeface="標楷體" pitchFamily="65" charset="-120"/>
              </a:rPr>
              <a:t> </a:t>
            </a:r>
            <a:r>
              <a:rPr lang="en-US" altLang="zh-TW" sz="2800" b="1" dirty="0" smtClean="0">
                <a:solidFill>
                  <a:srgbClr val="3333FF"/>
                </a:solidFill>
                <a:latin typeface="標楷體" pitchFamily="65" charset="-120"/>
                <a:ea typeface="標楷體" pitchFamily="65" charset="-120"/>
              </a:rPr>
              <a:t>(</a:t>
            </a:r>
            <a:r>
              <a:rPr lang="en-US" altLang="zh-TW" sz="2800" b="1" dirty="0" smtClean="0">
                <a:solidFill>
                  <a:srgbClr val="3333FF"/>
                </a:solidFill>
                <a:latin typeface="Times New Roman" panose="02020603050405020304" pitchFamily="18" charset="0"/>
                <a:ea typeface="標楷體" pitchFamily="65" charset="-120"/>
                <a:cs typeface="Times New Roman" panose="02020603050405020304" pitchFamily="18" charset="0"/>
              </a:rPr>
              <a:t>12</a:t>
            </a:r>
            <a:r>
              <a:rPr lang="zh-TW" altLang="zh-TW" sz="2800" b="1" dirty="0" smtClean="0">
                <a:solidFill>
                  <a:srgbClr val="3333FF"/>
                </a:solidFill>
                <a:latin typeface="標楷體" pitchFamily="65" charset="-120"/>
                <a:ea typeface="標楷體" pitchFamily="65" charset="-120"/>
              </a:rPr>
              <a:t>分</a:t>
            </a:r>
            <a:r>
              <a:rPr lang="en-US" altLang="zh-TW" sz="2800" b="1" dirty="0">
                <a:solidFill>
                  <a:srgbClr val="3333FF"/>
                </a:solidFill>
                <a:latin typeface="標楷體" pitchFamily="65" charset="-120"/>
                <a:ea typeface="標楷體" pitchFamily="65" charset="-120"/>
              </a:rPr>
              <a:t>)</a:t>
            </a:r>
            <a:br>
              <a:rPr lang="en-US" altLang="zh-TW" sz="2800" b="1" dirty="0">
                <a:solidFill>
                  <a:srgbClr val="3333FF"/>
                </a:solidFill>
                <a:latin typeface="標楷體" pitchFamily="65" charset="-120"/>
                <a:ea typeface="標楷體" pitchFamily="65" charset="-120"/>
              </a:rPr>
            </a:br>
            <a:endParaRPr lang="zh-TW" altLang="en-US" sz="2800" b="1" dirty="0">
              <a:solidFill>
                <a:srgbClr val="3333FF"/>
              </a:solidFill>
              <a:latin typeface="標楷體" pitchFamily="65" charset="-120"/>
              <a:ea typeface="標楷體" pitchFamily="65" charset="-120"/>
            </a:endParaRPr>
          </a:p>
        </p:txBody>
      </p:sp>
      <p:sp>
        <p:nvSpPr>
          <p:cNvPr id="2" name="投影片編號版面配置區 1"/>
          <p:cNvSpPr>
            <a:spLocks noGrp="1"/>
          </p:cNvSpPr>
          <p:nvPr>
            <p:ph type="sldNum" sz="quarter" idx="12"/>
          </p:nvPr>
        </p:nvSpPr>
        <p:spPr>
          <a:xfrm>
            <a:off x="8382000" y="6492240"/>
            <a:ext cx="762000" cy="365760"/>
          </a:xfrm>
        </p:spPr>
        <p:txBody>
          <a:bodyPr/>
          <a:lstStyle/>
          <a:p>
            <a:fld id="{B2241029-E8B3-4A71-8533-EAA168E9F39D}" type="slidenum">
              <a:rPr lang="zh-TW" altLang="en-US" smtClean="0">
                <a:solidFill>
                  <a:srgbClr val="000000"/>
                </a:solidFill>
              </a:rPr>
              <a:pPr/>
              <a:t>30</a:t>
            </a:fld>
            <a:endParaRPr lang="zh-TW" altLang="en-US" dirty="0">
              <a:solidFill>
                <a:srgbClr val="000000"/>
              </a:solidFill>
            </a:endParaRPr>
          </a:p>
        </p:txBody>
      </p:sp>
    </p:spTree>
    <p:extLst>
      <p:ext uri="{BB962C8B-B14F-4D97-AF65-F5344CB8AC3E}">
        <p14:creationId xmlns:p14="http://schemas.microsoft.com/office/powerpoint/2010/main" val="40088779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51520" y="548680"/>
            <a:ext cx="9143466" cy="1066800"/>
          </a:xfrm>
        </p:spPr>
        <p:txBody>
          <a:bodyPr vert="horz" lIns="91440" tIns="45720" rIns="91440" bIns="45720" rtlCol="0" anchor="ctr">
            <a:noAutofit/>
          </a:bodyPr>
          <a:lstStyle/>
          <a:p>
            <a:pPr algn="l"/>
            <a:r>
              <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六</a:t>
            </a:r>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前瞻計畫</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一</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整建長照衛福</a:t>
            </a:r>
            <a:r>
              <a:rPr lang="zh-TW" altLang="zh-TW" sz="28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據點</a:t>
            </a:r>
            <a:r>
              <a:rPr lang="zh-TW" altLang="en-US" sz="28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數達成率</a:t>
            </a:r>
            <a:r>
              <a:rPr lang="zh-TW" altLang="zh-TW" sz="28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en-US" altLang="zh-TW" sz="28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6</a:t>
            </a:r>
            <a:r>
              <a:rPr lang="zh-TW" altLang="zh-TW" sz="28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endPar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251520" y="1399456"/>
            <a:ext cx="8928992" cy="4355252"/>
          </a:xfrm>
        </p:spPr>
        <p:txBody>
          <a:bodyPr>
            <a:normAutofit/>
          </a:bodyPr>
          <a:lstStyle/>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資料</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來源：地方政府核銷資料</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2</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評分標準：</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整</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建長照衛福據點數達成率：</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第一期</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(106</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年</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+107</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年</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108</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年設置完成</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之整建長照衛福據點</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數</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本部核定應於第一期</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(106</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年</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+107</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年</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108</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年設置完成之整建長照衛福據點數</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含撤案</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)*100%】(6</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p>
          <a:p>
            <a:pPr marL="109728" indent="0">
              <a:buNone/>
            </a:pP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zh-TW" altLang="en-US" dirty="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6" name="投影片編號版面配置區 5"/>
          <p:cNvSpPr>
            <a:spLocks noGrp="1"/>
          </p:cNvSpPr>
          <p:nvPr>
            <p:ph type="sldNum" sz="quarter" idx="12"/>
          </p:nvPr>
        </p:nvSpPr>
        <p:spPr>
          <a:xfrm>
            <a:off x="8382000" y="6481996"/>
            <a:ext cx="762000" cy="365760"/>
          </a:xfrm>
        </p:spPr>
        <p:txBody>
          <a:bodyPr/>
          <a:lstStyle/>
          <a:p>
            <a:fld id="{B2241029-E8B3-4A71-8533-EAA168E9F39D}" type="slidenum">
              <a:rPr lang="zh-TW" altLang="en-US" smtClean="0">
                <a:solidFill>
                  <a:srgbClr val="000000"/>
                </a:solidFill>
              </a:rPr>
              <a:pPr/>
              <a:t>31</a:t>
            </a:fld>
            <a:endParaRPr lang="zh-TW" altLang="en-US" dirty="0">
              <a:solidFill>
                <a:srgbClr val="000000"/>
              </a:solidFill>
            </a:endParaRPr>
          </a:p>
        </p:txBody>
      </p:sp>
      <p:graphicFrame>
        <p:nvGraphicFramePr>
          <p:cNvPr id="5" name="表格 4"/>
          <p:cNvGraphicFramePr>
            <a:graphicFrameLocks noGrp="1"/>
          </p:cNvGraphicFramePr>
          <p:nvPr>
            <p:extLst>
              <p:ext uri="{D42A27DB-BD31-4B8C-83A1-F6EECF244321}">
                <p14:modId xmlns:p14="http://schemas.microsoft.com/office/powerpoint/2010/main" val="2189851011"/>
              </p:ext>
            </p:extLst>
          </p:nvPr>
        </p:nvGraphicFramePr>
        <p:xfrm>
          <a:off x="2771800" y="3501008"/>
          <a:ext cx="3683282" cy="2512080"/>
        </p:xfrm>
        <a:graphic>
          <a:graphicData uri="http://schemas.openxmlformats.org/drawingml/2006/table">
            <a:tbl>
              <a:tblPr firstRow="1" firstCol="1" lastRow="1" lastCol="1" bandRow="1" bandCol="1"/>
              <a:tblGrid>
                <a:gridCol w="2490715"/>
                <a:gridCol w="1192567"/>
              </a:tblGrid>
              <a:tr h="558240">
                <a:tc>
                  <a:txBody>
                    <a:bodyPr/>
                    <a:lstStyle/>
                    <a:p>
                      <a:pPr algn="ctr">
                        <a:spcAft>
                          <a:spcPts val="0"/>
                        </a:spcAft>
                      </a:pP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整建長照衛福</a:t>
                      </a:r>
                      <a:r>
                        <a:rPr lang="zh-TW" sz="1800" kern="100" dirty="0" smtClean="0">
                          <a:effectLst/>
                          <a:latin typeface="Times New Roman" panose="02020603050405020304" pitchFamily="18" charset="0"/>
                          <a:ea typeface="標楷體" panose="03000509000000000000" pitchFamily="65" charset="-120"/>
                          <a:cs typeface="Times New Roman" panose="02020603050405020304" pitchFamily="18" charset="0"/>
                        </a:rPr>
                        <a:t>據點</a:t>
                      </a:r>
                      <a:endParaRPr lang="en-US" altLang="zh-TW" sz="1800" kern="100" dirty="0" smtClean="0">
                        <a:effectLst/>
                        <a:latin typeface="Times New Roman" panose="02020603050405020304" pitchFamily="18" charset="0"/>
                        <a:ea typeface="標楷體" panose="03000509000000000000" pitchFamily="65" charset="-120"/>
                        <a:cs typeface="Times New Roman" panose="02020603050405020304" pitchFamily="18" charset="0"/>
                      </a:endParaRPr>
                    </a:p>
                    <a:p>
                      <a:pPr algn="ctr">
                        <a:spcAft>
                          <a:spcPts val="0"/>
                        </a:spcAft>
                      </a:pPr>
                      <a:r>
                        <a:rPr lang="zh-TW" sz="1800" kern="100" dirty="0" smtClean="0">
                          <a:effectLst/>
                          <a:latin typeface="Times New Roman" panose="02020603050405020304" pitchFamily="18" charset="0"/>
                          <a:ea typeface="標楷體" panose="03000509000000000000" pitchFamily="65" charset="-120"/>
                          <a:cs typeface="Times New Roman" panose="02020603050405020304" pitchFamily="18" charset="0"/>
                        </a:rPr>
                        <a:t>建置</a:t>
                      </a: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數達成率</a:t>
                      </a:r>
                      <a:endParaRPr lang="zh-TW" sz="18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評分</a:t>
                      </a:r>
                      <a:endParaRPr lang="zh-TW" sz="18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120">
                <a:tc>
                  <a:txBody>
                    <a:bodyPr/>
                    <a:lstStyle/>
                    <a:p>
                      <a:pPr algn="ctr">
                        <a:spcAft>
                          <a:spcPts val="0"/>
                        </a:spcAft>
                      </a:pP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95%</a:t>
                      </a:r>
                      <a:endParaRPr lang="zh-TW" sz="18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Times New Roman" panose="02020603050405020304" pitchFamily="18" charset="0"/>
                          <a:ea typeface="新細明體" panose="02020500000000000000" pitchFamily="18" charset="-120"/>
                          <a:cs typeface="Times New Roman" panose="02020603050405020304" pitchFamily="18" charset="0"/>
                        </a:rPr>
                        <a:t>6</a:t>
                      </a:r>
                      <a:endParaRPr lang="zh-TW" sz="18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120">
                <a:tc>
                  <a:txBody>
                    <a:bodyPr/>
                    <a:lstStyle/>
                    <a:p>
                      <a:pPr algn="ctr">
                        <a:spcAft>
                          <a:spcPts val="0"/>
                        </a:spcAft>
                      </a:pPr>
                      <a:r>
                        <a:rPr lang="en-US" sz="1800" kern="100">
                          <a:effectLst/>
                          <a:latin typeface="Times New Roman" panose="02020603050405020304" pitchFamily="18" charset="0"/>
                          <a:ea typeface="新細明體" panose="02020500000000000000" pitchFamily="18" charset="-120"/>
                          <a:cs typeface="Times New Roman" panose="02020603050405020304" pitchFamily="18" charset="0"/>
                        </a:rPr>
                        <a:t>90%</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95%</a:t>
                      </a:r>
                      <a:endParaRPr lang="zh-TW" sz="18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Times New Roman" panose="02020603050405020304" pitchFamily="18" charset="0"/>
                          <a:ea typeface="新細明體" panose="02020500000000000000" pitchFamily="18" charset="-120"/>
                          <a:cs typeface="Times New Roman" panose="02020603050405020304" pitchFamily="18" charset="0"/>
                        </a:rPr>
                        <a:t>5</a:t>
                      </a:r>
                      <a:endParaRPr lang="zh-TW" sz="18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120">
                <a:tc>
                  <a:txBody>
                    <a:bodyPr/>
                    <a:lstStyle/>
                    <a:p>
                      <a:pPr algn="ctr">
                        <a:spcAft>
                          <a:spcPts val="0"/>
                        </a:spcAft>
                      </a:pPr>
                      <a:r>
                        <a:rPr lang="en-US" sz="1800" kern="100">
                          <a:effectLst/>
                          <a:latin typeface="Times New Roman" panose="02020603050405020304" pitchFamily="18" charset="0"/>
                          <a:ea typeface="新細明體" panose="02020500000000000000" pitchFamily="18" charset="-120"/>
                          <a:cs typeface="Times New Roman" panose="02020603050405020304" pitchFamily="18" charset="0"/>
                        </a:rPr>
                        <a:t>85%</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90%</a:t>
                      </a:r>
                      <a:endParaRPr lang="zh-TW" sz="18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Times New Roman" panose="02020603050405020304" pitchFamily="18" charset="0"/>
                          <a:ea typeface="新細明體" panose="02020500000000000000" pitchFamily="18" charset="-120"/>
                          <a:cs typeface="Times New Roman" panose="02020603050405020304" pitchFamily="18" charset="0"/>
                        </a:rPr>
                        <a:t>4</a:t>
                      </a:r>
                      <a:endParaRPr lang="zh-TW" sz="18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120">
                <a:tc>
                  <a:txBody>
                    <a:bodyPr/>
                    <a:lstStyle/>
                    <a:p>
                      <a:pPr algn="ctr">
                        <a:spcAft>
                          <a:spcPts val="0"/>
                        </a:spcAft>
                      </a:pPr>
                      <a:r>
                        <a:rPr lang="en-US" sz="1800" kern="100">
                          <a:effectLst/>
                          <a:latin typeface="Times New Roman" panose="02020603050405020304" pitchFamily="18" charset="0"/>
                          <a:ea typeface="新細明體" panose="02020500000000000000" pitchFamily="18" charset="-120"/>
                          <a:cs typeface="Times New Roman" panose="02020603050405020304" pitchFamily="18" charset="0"/>
                        </a:rPr>
                        <a:t>80%</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85%</a:t>
                      </a:r>
                      <a:endParaRPr lang="zh-TW" sz="18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Times New Roman" panose="02020603050405020304" pitchFamily="18" charset="0"/>
                          <a:ea typeface="新細明體" panose="02020500000000000000" pitchFamily="18" charset="-120"/>
                          <a:cs typeface="Times New Roman" panose="02020603050405020304" pitchFamily="18" charset="0"/>
                        </a:rPr>
                        <a:t>3</a:t>
                      </a:r>
                      <a:endParaRPr lang="zh-TW" sz="18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120">
                <a:tc>
                  <a:txBody>
                    <a:bodyPr/>
                    <a:lstStyle/>
                    <a:p>
                      <a:pPr algn="ctr">
                        <a:spcAft>
                          <a:spcPts val="0"/>
                        </a:spcAft>
                      </a:pPr>
                      <a:r>
                        <a:rPr lang="en-US" sz="1800" kern="100">
                          <a:effectLst/>
                          <a:latin typeface="Times New Roman" panose="02020603050405020304" pitchFamily="18" charset="0"/>
                          <a:ea typeface="新細明體" panose="02020500000000000000" pitchFamily="18" charset="-120"/>
                          <a:cs typeface="Times New Roman" panose="02020603050405020304" pitchFamily="18" charset="0"/>
                        </a:rPr>
                        <a:t>75%</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80%</a:t>
                      </a:r>
                      <a:endParaRPr lang="zh-TW" sz="18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Times New Roman" panose="02020603050405020304" pitchFamily="18" charset="0"/>
                          <a:ea typeface="新細明體" panose="02020500000000000000" pitchFamily="18" charset="-120"/>
                          <a:cs typeface="Times New Roman" panose="02020603050405020304" pitchFamily="18" charset="0"/>
                        </a:rPr>
                        <a:t>2</a:t>
                      </a:r>
                      <a:endParaRPr lang="zh-TW" sz="18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120">
                <a:tc>
                  <a:txBody>
                    <a:bodyPr/>
                    <a:lstStyle/>
                    <a:p>
                      <a:pPr algn="ctr">
                        <a:spcAft>
                          <a:spcPts val="0"/>
                        </a:spcAft>
                      </a:pPr>
                      <a:r>
                        <a:rPr lang="en-US" sz="1800" kern="100">
                          <a:effectLst/>
                          <a:latin typeface="Times New Roman" panose="02020603050405020304" pitchFamily="18" charset="0"/>
                          <a:ea typeface="新細明體" panose="02020500000000000000" pitchFamily="18" charset="-120"/>
                          <a:cs typeface="Times New Roman" panose="02020603050405020304" pitchFamily="18" charset="0"/>
                        </a:rPr>
                        <a:t>65%</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○&lt;75%</a:t>
                      </a:r>
                      <a:endParaRPr lang="zh-TW" sz="18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Times New Roman" panose="02020603050405020304" pitchFamily="18" charset="0"/>
                          <a:ea typeface="新細明體" panose="02020500000000000000" pitchFamily="18" charset="-120"/>
                          <a:cs typeface="Times New Roman" panose="02020603050405020304" pitchFamily="18" charset="0"/>
                        </a:rPr>
                        <a:t>1</a:t>
                      </a:r>
                      <a:endParaRPr lang="zh-TW" sz="18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120">
                <a:tc>
                  <a:txBody>
                    <a:bodyPr/>
                    <a:lstStyle/>
                    <a:p>
                      <a:pPr algn="ctr">
                        <a:spcAft>
                          <a:spcPts val="0"/>
                        </a:spcAft>
                      </a:pP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65%</a:t>
                      </a:r>
                      <a:endParaRPr lang="zh-TW" sz="18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effectLst/>
                          <a:latin typeface="Times New Roman" panose="02020603050405020304" pitchFamily="18" charset="0"/>
                          <a:ea typeface="新細明體" panose="02020500000000000000" pitchFamily="18" charset="-120"/>
                          <a:cs typeface="Times New Roman" panose="02020603050405020304" pitchFamily="18" charset="0"/>
                        </a:rPr>
                        <a:t>0</a:t>
                      </a:r>
                      <a:endParaRPr lang="zh-TW" sz="18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矩形 3"/>
          <p:cNvSpPr/>
          <p:nvPr/>
        </p:nvSpPr>
        <p:spPr>
          <a:xfrm>
            <a:off x="1187624" y="5859269"/>
            <a:ext cx="6048672" cy="954107"/>
          </a:xfrm>
          <a:prstGeom prst="rect">
            <a:avLst/>
          </a:prstGeom>
        </p:spPr>
        <p:txBody>
          <a:bodyPr wrap="square">
            <a:spAutoFit/>
          </a:bodyPr>
          <a:lstStyle/>
          <a:p>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註：</a:t>
            </a:r>
          </a:p>
          <a:p>
            <a:pPr lvl="0"/>
            <a:r>
              <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整</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建長照衛福據點計畫項目共</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8</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個，該項計分不包含本部部屬機構。</a:t>
            </a:r>
          </a:p>
          <a:p>
            <a:pPr lvl="0"/>
            <a:r>
              <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未</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辦理整建長照衛福據點該項不計分。</a:t>
            </a:r>
          </a:p>
          <a:p>
            <a:pPr lvl="0"/>
            <a:r>
              <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rPr>
              <a:t>(3)</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完成</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之據點數係計算已完成驗收之據點數。</a:t>
            </a:r>
          </a:p>
        </p:txBody>
      </p:sp>
    </p:spTree>
    <p:extLst>
      <p:ext uri="{BB962C8B-B14F-4D97-AF65-F5344CB8AC3E}">
        <p14:creationId xmlns:p14="http://schemas.microsoft.com/office/powerpoint/2010/main" val="18189850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51520" y="778024"/>
            <a:ext cx="9143466" cy="1066800"/>
          </a:xfrm>
        </p:spPr>
        <p:txBody>
          <a:bodyPr vert="horz" lIns="91440" tIns="45720" rIns="91440" bIns="45720" rtlCol="0" anchor="ctr">
            <a:noAutofit/>
          </a:bodyPr>
          <a:lstStyle/>
          <a:p>
            <a:pPr algn="l"/>
            <a:r>
              <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六</a:t>
            </a:r>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前瞻計畫</a:t>
            </a:r>
            <a: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28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28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二</a:t>
            </a:r>
            <a:r>
              <a:rPr lang="en-US" altLang="zh-TW" sz="28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整建長照衛福</a:t>
            </a:r>
            <a:r>
              <a:rPr lang="zh-TW" altLang="zh-TW" sz="28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據點</a:t>
            </a:r>
            <a:r>
              <a:rPr lang="zh-TW" altLang="en-US" sz="28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經費執行率</a:t>
            </a:r>
            <a:r>
              <a:rPr lang="zh-TW" altLang="zh-TW" sz="28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en-US" altLang="zh-TW" sz="28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6</a:t>
            </a:r>
            <a:r>
              <a:rPr lang="zh-TW" altLang="zh-TW" sz="28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zh-TW" altLang="zh-TW"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endParaRPr lang="zh-TW" altLang="en-US" sz="28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179512" y="1450012"/>
            <a:ext cx="8928992" cy="4355252"/>
          </a:xfrm>
        </p:spPr>
        <p:txBody>
          <a:bodyPr>
            <a:normAutofit/>
          </a:bodyPr>
          <a:lstStyle/>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2.</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評分標準：</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整</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建長照衛福據點經費執行率：【第一期</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(106</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年</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+107</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年</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108</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年設置完成之整建長照衛福據點數之核銷費用</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本部核定應於第一期</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(106</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年</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+107</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年</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108</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年設置完成之整建長照衛福據點數之經費</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含撤案</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)*100%</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(6</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p>
          <a:p>
            <a:pPr marL="109728" indent="0">
              <a:buNone/>
            </a:pPr>
            <a:endParaRPr lang="zh-TW" altLang="zh-TW" sz="2400" dirty="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zh-TW" altLang="en-US" dirty="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6" name="投影片編號版面配置區 5"/>
          <p:cNvSpPr>
            <a:spLocks noGrp="1"/>
          </p:cNvSpPr>
          <p:nvPr>
            <p:ph type="sldNum" sz="quarter" idx="12"/>
          </p:nvPr>
        </p:nvSpPr>
        <p:spPr>
          <a:xfrm>
            <a:off x="8382000" y="6481996"/>
            <a:ext cx="762000" cy="365760"/>
          </a:xfrm>
        </p:spPr>
        <p:txBody>
          <a:bodyPr/>
          <a:lstStyle/>
          <a:p>
            <a:fld id="{B2241029-E8B3-4A71-8533-EAA168E9F39D}" type="slidenum">
              <a:rPr lang="zh-TW" altLang="en-US" smtClean="0">
                <a:solidFill>
                  <a:srgbClr val="000000"/>
                </a:solidFill>
              </a:rPr>
              <a:pPr/>
              <a:t>32</a:t>
            </a:fld>
            <a:endParaRPr lang="zh-TW" altLang="en-US" dirty="0">
              <a:solidFill>
                <a:srgbClr val="000000"/>
              </a:solidFill>
            </a:endParaRPr>
          </a:p>
        </p:txBody>
      </p:sp>
      <p:graphicFrame>
        <p:nvGraphicFramePr>
          <p:cNvPr id="4" name="表格 3"/>
          <p:cNvGraphicFramePr>
            <a:graphicFrameLocks noGrp="1"/>
          </p:cNvGraphicFramePr>
          <p:nvPr>
            <p:extLst>
              <p:ext uri="{D42A27DB-BD31-4B8C-83A1-F6EECF244321}">
                <p14:modId xmlns:p14="http://schemas.microsoft.com/office/powerpoint/2010/main" val="2245315123"/>
              </p:ext>
            </p:extLst>
          </p:nvPr>
        </p:nvGraphicFramePr>
        <p:xfrm>
          <a:off x="3707904" y="3285828"/>
          <a:ext cx="3683282" cy="2468880"/>
        </p:xfrm>
        <a:graphic>
          <a:graphicData uri="http://schemas.openxmlformats.org/drawingml/2006/table">
            <a:tbl>
              <a:tblPr firstRow="1" firstCol="1" lastRow="1" lastCol="1" bandRow="1" bandCol="1"/>
              <a:tblGrid>
                <a:gridCol w="2490715"/>
                <a:gridCol w="1192567"/>
              </a:tblGrid>
              <a:tr h="441460">
                <a:tc>
                  <a:txBody>
                    <a:bodyPr/>
                    <a:lstStyle/>
                    <a:p>
                      <a:pPr algn="ctr">
                        <a:spcAft>
                          <a:spcPts val="0"/>
                        </a:spcAft>
                      </a:pP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整建長照衛福</a:t>
                      </a:r>
                      <a:r>
                        <a:rPr lang="zh-TW" sz="1800" kern="100" dirty="0" smtClean="0">
                          <a:effectLst/>
                          <a:latin typeface="Times New Roman" panose="02020603050405020304" pitchFamily="18" charset="0"/>
                          <a:ea typeface="標楷體" panose="03000509000000000000" pitchFamily="65" charset="-120"/>
                          <a:cs typeface="Times New Roman" panose="02020603050405020304" pitchFamily="18" charset="0"/>
                        </a:rPr>
                        <a:t>據點</a:t>
                      </a:r>
                      <a:endParaRPr lang="en-US" altLang="zh-TW" sz="1800" kern="100" dirty="0" smtClean="0">
                        <a:effectLst/>
                        <a:latin typeface="Times New Roman" panose="02020603050405020304" pitchFamily="18" charset="0"/>
                        <a:ea typeface="標楷體" panose="03000509000000000000" pitchFamily="65" charset="-120"/>
                        <a:cs typeface="Times New Roman" panose="02020603050405020304" pitchFamily="18" charset="0"/>
                      </a:endParaRPr>
                    </a:p>
                    <a:p>
                      <a:pPr algn="ctr">
                        <a:spcAft>
                          <a:spcPts val="0"/>
                        </a:spcAft>
                      </a:pPr>
                      <a:r>
                        <a:rPr lang="zh-TW" sz="1800" kern="100" dirty="0" smtClean="0">
                          <a:effectLst/>
                          <a:latin typeface="Times New Roman" panose="02020603050405020304" pitchFamily="18" charset="0"/>
                          <a:ea typeface="標楷體" panose="03000509000000000000" pitchFamily="65" charset="-120"/>
                          <a:cs typeface="Times New Roman" panose="02020603050405020304" pitchFamily="18" charset="0"/>
                        </a:rPr>
                        <a:t>經費</a:t>
                      </a: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執行率</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評分</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730">
                <a:tc>
                  <a:txBody>
                    <a:bodyPr/>
                    <a:lstStyle/>
                    <a:p>
                      <a:pPr algn="ctr">
                        <a:spcAft>
                          <a:spcPts val="0"/>
                        </a:spcAft>
                      </a:pP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95%</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6</a:t>
                      </a:r>
                      <a:endParaRPr lang="zh-TW" sz="1800" kern="10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730">
                <a:tc>
                  <a:txBody>
                    <a:bodyPr/>
                    <a:lstStyle/>
                    <a:p>
                      <a:pPr algn="ctr">
                        <a:spcAft>
                          <a:spcPts val="0"/>
                        </a:spcAft>
                      </a:pP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90%</a:t>
                      </a: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95%</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5</a:t>
                      </a:r>
                      <a:endParaRPr lang="zh-TW" sz="1800" kern="10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730">
                <a:tc>
                  <a:txBody>
                    <a:bodyPr/>
                    <a:lstStyle/>
                    <a:p>
                      <a:pPr algn="ctr">
                        <a:spcAft>
                          <a:spcPts val="0"/>
                        </a:spcAft>
                      </a:pP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85%</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90%</a:t>
                      </a:r>
                      <a:endParaRPr lang="zh-TW" sz="1800" kern="10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4</a:t>
                      </a:r>
                      <a:endParaRPr lang="zh-TW" sz="1800" kern="10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730">
                <a:tc>
                  <a:txBody>
                    <a:bodyPr/>
                    <a:lstStyle/>
                    <a:p>
                      <a:pPr algn="ctr">
                        <a:spcAft>
                          <a:spcPts val="0"/>
                        </a:spcAft>
                      </a:pP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80%</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85%</a:t>
                      </a:r>
                      <a:endParaRPr lang="zh-TW" sz="1800" kern="10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3</a:t>
                      </a:r>
                      <a:endParaRPr lang="zh-TW" sz="1800" kern="10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730">
                <a:tc>
                  <a:txBody>
                    <a:bodyPr/>
                    <a:lstStyle/>
                    <a:p>
                      <a:pPr algn="ctr">
                        <a:spcAft>
                          <a:spcPts val="0"/>
                        </a:spcAft>
                      </a:pP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75%</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80%</a:t>
                      </a:r>
                      <a:endParaRPr lang="zh-TW" sz="1800" kern="10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2</a:t>
                      </a:r>
                      <a:endParaRPr lang="zh-TW" sz="1800" kern="10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730">
                <a:tc>
                  <a:txBody>
                    <a:bodyPr/>
                    <a:lstStyle/>
                    <a:p>
                      <a:pPr algn="ctr">
                        <a:spcAft>
                          <a:spcPts val="0"/>
                        </a:spcAft>
                      </a:pP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65%</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○&lt;75%</a:t>
                      </a:r>
                      <a:endParaRPr lang="zh-TW" sz="1800" kern="10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1</a:t>
                      </a:r>
                      <a:endParaRPr lang="zh-TW" sz="1800" kern="10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730">
                <a:tc>
                  <a:txBody>
                    <a:bodyPr/>
                    <a:lstStyle/>
                    <a:p>
                      <a:pPr algn="ctr">
                        <a:spcAft>
                          <a:spcPts val="0"/>
                        </a:spcAft>
                      </a:pP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65%</a:t>
                      </a:r>
                      <a:endParaRPr lang="zh-TW" sz="1800" kern="10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0</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文字方塊 6"/>
          <p:cNvSpPr txBox="1"/>
          <p:nvPr/>
        </p:nvSpPr>
        <p:spPr>
          <a:xfrm>
            <a:off x="323528" y="5661248"/>
            <a:ext cx="8263801" cy="1169551"/>
          </a:xfrm>
          <a:prstGeom prst="rect">
            <a:avLst/>
          </a:prstGeom>
          <a:noFill/>
        </p:spPr>
        <p:txBody>
          <a:bodyPr wrap="none" rtlCol="0">
            <a:spAutoFit/>
          </a:bodyPr>
          <a:lstStyle/>
          <a:p>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註：</a:t>
            </a:r>
          </a:p>
          <a:p>
            <a:pPr lvl="0"/>
            <a:r>
              <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rPr>
              <a:t>(1)</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整</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建長照衛福據點計畫項目共</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8</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個，該項計分不包含本部部屬機構。</a:t>
            </a:r>
          </a:p>
          <a:p>
            <a:r>
              <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未</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辦理整建長照衛福據點該項不計分。</a:t>
            </a:r>
            <a:r>
              <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rPr>
              <a:t> </a:t>
            </a:r>
            <a:endParaRPr lang="zh-TW" altLang="zh-TW" sz="1400" dirty="0">
              <a:latin typeface="Times New Roman" panose="02020603050405020304" pitchFamily="18" charset="0"/>
              <a:ea typeface="標楷體" panose="03000509000000000000" pitchFamily="65" charset="-120"/>
              <a:cs typeface="Times New Roman" panose="02020603050405020304" pitchFamily="18" charset="0"/>
            </a:endParaRPr>
          </a:p>
          <a:p>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【總分滿分以</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100</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分列計，如任一地方政府，有任一項不計分者，將扣除其總分後，反算還原為</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100</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分</a:t>
            </a:r>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zh-TW" altLang="zh-TW" sz="1400" dirty="0" smtClean="0">
                <a:latin typeface="Times New Roman" panose="02020603050405020304" pitchFamily="18" charset="0"/>
                <a:ea typeface="標楷體" panose="03000509000000000000" pitchFamily="65" charset="-120"/>
                <a:cs typeface="Times New Roman" panose="02020603050405020304" pitchFamily="18" charset="0"/>
              </a:rPr>
              <a:t>公式</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為：</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(100</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最高分數</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)X</a:t>
            </a:r>
            <a:r>
              <a:rPr lang="zh-TW" altLang="zh-TW" sz="1400" dirty="0">
                <a:latin typeface="Times New Roman" panose="02020603050405020304" pitchFamily="18" charset="0"/>
                <a:ea typeface="標楷體" panose="03000509000000000000" pitchFamily="65" charset="-120"/>
                <a:cs typeface="Times New Roman" panose="02020603050405020304" pitchFamily="18" charset="0"/>
              </a:rPr>
              <a:t>各地方政府個別分數。】</a:t>
            </a:r>
            <a:endParaRPr lang="zh-TW" altLang="en-US" sz="1400" dirty="0">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31801467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AutoShape 4"/>
          <p:cNvSpPr>
            <a:spLocks noChangeArrowheads="1"/>
          </p:cNvSpPr>
          <p:nvPr/>
        </p:nvSpPr>
        <p:spPr bwMode="auto">
          <a:xfrm>
            <a:off x="684213" y="1916113"/>
            <a:ext cx="7848600" cy="2592387"/>
          </a:xfrm>
          <a:prstGeom prst="ribbon2">
            <a:avLst>
              <a:gd name="adj1" fmla="val 12500"/>
              <a:gd name="adj2" fmla="val 58370"/>
            </a:avLst>
          </a:prstGeom>
          <a:gradFill rotWithShape="1">
            <a:gsLst>
              <a:gs pos="0">
                <a:schemeClr val="bg1"/>
              </a:gs>
              <a:gs pos="100000">
                <a:srgbClr val="FFCC99"/>
              </a:gs>
            </a:gsLst>
            <a:path path="rect">
              <a:fillToRect l="50000" t="50000" r="50000" b="50000"/>
            </a:path>
          </a:gradFill>
          <a:ln w="9525">
            <a:solidFill>
              <a:schemeClr val="tx1"/>
            </a:solidFill>
            <a:round/>
            <a:headEnd/>
            <a:tailEnd/>
          </a:ln>
        </p:spPr>
        <p:txBody>
          <a:bodyPr wrap="none" anchor="ctr"/>
          <a:lstStyle>
            <a:lvl1pPr>
              <a:defRPr kumimoji="1">
                <a:solidFill>
                  <a:schemeClr val="tx1"/>
                </a:solidFill>
                <a:latin typeface="Calibri" pitchFamily="34" charset="0"/>
                <a:ea typeface="新細明體" pitchFamily="18" charset="-120"/>
              </a:defRPr>
            </a:lvl1pPr>
            <a:lvl2pPr marL="742950" indent="-285750">
              <a:defRPr kumimoji="1">
                <a:solidFill>
                  <a:schemeClr val="tx1"/>
                </a:solidFill>
                <a:latin typeface="Calibri" pitchFamily="34" charset="0"/>
                <a:ea typeface="新細明體" pitchFamily="18" charset="-120"/>
              </a:defRPr>
            </a:lvl2pPr>
            <a:lvl3pPr marL="1143000" indent="-228600">
              <a:defRPr kumimoji="1">
                <a:solidFill>
                  <a:schemeClr val="tx1"/>
                </a:solidFill>
                <a:latin typeface="Calibri" pitchFamily="34" charset="0"/>
                <a:ea typeface="新細明體" pitchFamily="18" charset="-120"/>
              </a:defRPr>
            </a:lvl3pPr>
            <a:lvl4pPr marL="1600200" indent="-228600">
              <a:defRPr kumimoji="1">
                <a:solidFill>
                  <a:schemeClr val="tx1"/>
                </a:solidFill>
                <a:latin typeface="Calibri" pitchFamily="34" charset="0"/>
                <a:ea typeface="新細明體" pitchFamily="18" charset="-120"/>
              </a:defRPr>
            </a:lvl4pPr>
            <a:lvl5pPr marL="2057400" indent="-228600">
              <a:defRPr kumimoji="1">
                <a:solidFill>
                  <a:schemeClr val="tx1"/>
                </a:solidFill>
                <a:latin typeface="Calibri" pitchFamily="34" charset="0"/>
                <a:ea typeface="新細明體" pitchFamily="18" charset="-120"/>
              </a:defRPr>
            </a:lvl5pPr>
            <a:lvl6pPr marL="2514600" indent="-228600" fontAlgn="base">
              <a:spcBef>
                <a:spcPct val="0"/>
              </a:spcBef>
              <a:spcAft>
                <a:spcPct val="0"/>
              </a:spcAft>
              <a:defRPr kumimoji="1">
                <a:solidFill>
                  <a:schemeClr val="tx1"/>
                </a:solidFill>
                <a:latin typeface="Calibri" pitchFamily="34" charset="0"/>
                <a:ea typeface="新細明體" pitchFamily="18" charset="-120"/>
              </a:defRPr>
            </a:lvl6pPr>
            <a:lvl7pPr marL="2971800" indent="-228600" fontAlgn="base">
              <a:spcBef>
                <a:spcPct val="0"/>
              </a:spcBef>
              <a:spcAft>
                <a:spcPct val="0"/>
              </a:spcAft>
              <a:defRPr kumimoji="1">
                <a:solidFill>
                  <a:schemeClr val="tx1"/>
                </a:solidFill>
                <a:latin typeface="Calibri" pitchFamily="34" charset="0"/>
                <a:ea typeface="新細明體" pitchFamily="18" charset="-120"/>
              </a:defRPr>
            </a:lvl7pPr>
            <a:lvl8pPr marL="3429000" indent="-228600" fontAlgn="base">
              <a:spcBef>
                <a:spcPct val="0"/>
              </a:spcBef>
              <a:spcAft>
                <a:spcPct val="0"/>
              </a:spcAft>
              <a:defRPr kumimoji="1">
                <a:solidFill>
                  <a:schemeClr val="tx1"/>
                </a:solidFill>
                <a:latin typeface="Calibri" pitchFamily="34" charset="0"/>
                <a:ea typeface="新細明體" pitchFamily="18" charset="-120"/>
              </a:defRPr>
            </a:lvl8pPr>
            <a:lvl9pPr marL="3886200" indent="-228600" fontAlgn="base">
              <a:spcBef>
                <a:spcPct val="0"/>
              </a:spcBef>
              <a:spcAft>
                <a:spcPct val="0"/>
              </a:spcAft>
              <a:defRPr kumimoji="1">
                <a:solidFill>
                  <a:schemeClr val="tx1"/>
                </a:solidFill>
                <a:latin typeface="Calibri" pitchFamily="34" charset="0"/>
                <a:ea typeface="新細明體" pitchFamily="18" charset="-120"/>
              </a:defRPr>
            </a:lvl9pPr>
          </a:lstStyle>
          <a:p>
            <a:pPr algn="ctr"/>
            <a:r>
              <a:rPr lang="zh-TW" altLang="en-US" sz="2800" b="1" dirty="0" smtClean="0">
                <a:solidFill>
                  <a:srgbClr val="3333FF"/>
                </a:solidFill>
                <a:latin typeface="標楷體" pitchFamily="65" charset="-120"/>
                <a:ea typeface="標楷體" pitchFamily="65" charset="-120"/>
              </a:rPr>
              <a:t>七</a:t>
            </a:r>
            <a:r>
              <a:rPr lang="zh-TW" altLang="zh-TW" sz="2800" b="1" dirty="0" smtClean="0">
                <a:solidFill>
                  <a:srgbClr val="3333FF"/>
                </a:solidFill>
                <a:latin typeface="標楷體" pitchFamily="65" charset="-120"/>
                <a:ea typeface="標楷體" pitchFamily="65" charset="-120"/>
              </a:rPr>
              <a:t>、</a:t>
            </a:r>
            <a:r>
              <a:rPr lang="zh-TW" altLang="en-US" sz="2800" b="1" dirty="0" smtClean="0">
                <a:solidFill>
                  <a:srgbClr val="3333FF"/>
                </a:solidFill>
                <a:latin typeface="標楷體" pitchFamily="65" charset="-120"/>
                <a:ea typeface="標楷體" pitchFamily="65" charset="-120"/>
              </a:rPr>
              <a:t>加分項目</a:t>
            </a:r>
            <a:endParaRPr lang="en-US" altLang="zh-TW" sz="2800" b="1" dirty="0" smtClean="0">
              <a:solidFill>
                <a:srgbClr val="3333FF"/>
              </a:solidFill>
              <a:latin typeface="標楷體" pitchFamily="65" charset="-120"/>
              <a:ea typeface="標楷體" pitchFamily="65" charset="-120"/>
            </a:endParaRPr>
          </a:p>
          <a:p>
            <a:pPr algn="ctr"/>
            <a:r>
              <a:rPr lang="zh-TW" altLang="zh-TW" sz="2800" b="1" dirty="0" smtClean="0">
                <a:solidFill>
                  <a:srgbClr val="3333FF"/>
                </a:solidFill>
                <a:latin typeface="標楷體" pitchFamily="65" charset="-120"/>
                <a:ea typeface="標楷體" pitchFamily="65" charset="-120"/>
              </a:rPr>
              <a:t> </a:t>
            </a:r>
            <a:r>
              <a:rPr lang="en-US" altLang="zh-TW" sz="2800" b="1" dirty="0" smtClean="0">
                <a:solidFill>
                  <a:srgbClr val="3333FF"/>
                </a:solidFill>
                <a:latin typeface="標楷體" pitchFamily="65" charset="-120"/>
                <a:ea typeface="標楷體" pitchFamily="65" charset="-120"/>
              </a:rPr>
              <a:t>(</a:t>
            </a:r>
            <a:r>
              <a:rPr lang="zh-TW" altLang="en-US" sz="2800" b="1" dirty="0">
                <a:solidFill>
                  <a:srgbClr val="3333FF"/>
                </a:solidFill>
                <a:latin typeface="標楷體" pitchFamily="65" charset="-120"/>
                <a:ea typeface="標楷體" pitchFamily="65" charset="-120"/>
              </a:rPr>
              <a:t>合計</a:t>
            </a:r>
            <a:r>
              <a:rPr lang="en-US" altLang="zh-TW" sz="2800" b="1" dirty="0" smtClean="0">
                <a:solidFill>
                  <a:srgbClr val="3333FF"/>
                </a:solidFill>
                <a:latin typeface="Times New Roman" panose="02020603050405020304" pitchFamily="18" charset="0"/>
                <a:ea typeface="標楷體" pitchFamily="65" charset="-120"/>
                <a:cs typeface="Times New Roman" panose="02020603050405020304" pitchFamily="18" charset="0"/>
              </a:rPr>
              <a:t>5</a:t>
            </a:r>
            <a:r>
              <a:rPr lang="zh-TW" altLang="zh-TW" sz="2800" b="1" dirty="0" smtClean="0">
                <a:solidFill>
                  <a:srgbClr val="3333FF"/>
                </a:solidFill>
                <a:latin typeface="標楷體" pitchFamily="65" charset="-120"/>
                <a:ea typeface="標楷體" pitchFamily="65" charset="-120"/>
              </a:rPr>
              <a:t>分</a:t>
            </a:r>
            <a:r>
              <a:rPr lang="en-US" altLang="zh-TW" sz="2800" b="1" dirty="0" smtClean="0">
                <a:solidFill>
                  <a:srgbClr val="3333FF"/>
                </a:solidFill>
                <a:latin typeface="標楷體" pitchFamily="65" charset="-120"/>
                <a:ea typeface="標楷體" pitchFamily="65" charset="-120"/>
              </a:rPr>
              <a:t>)</a:t>
            </a:r>
            <a:endParaRPr lang="zh-TW" altLang="en-US" sz="2800" b="1" dirty="0">
              <a:solidFill>
                <a:srgbClr val="3333FF"/>
              </a:solidFill>
              <a:latin typeface="標楷體" pitchFamily="65" charset="-120"/>
              <a:ea typeface="標楷體" pitchFamily="65" charset="-120"/>
            </a:endParaRPr>
          </a:p>
        </p:txBody>
      </p:sp>
      <p:sp>
        <p:nvSpPr>
          <p:cNvPr id="2" name="投影片編號版面配置區 1"/>
          <p:cNvSpPr>
            <a:spLocks noGrp="1"/>
          </p:cNvSpPr>
          <p:nvPr>
            <p:ph type="sldNum" sz="quarter" idx="12"/>
          </p:nvPr>
        </p:nvSpPr>
        <p:spPr>
          <a:xfrm>
            <a:off x="8382000" y="6492240"/>
            <a:ext cx="762000" cy="365760"/>
          </a:xfrm>
        </p:spPr>
        <p:txBody>
          <a:bodyPr/>
          <a:lstStyle/>
          <a:p>
            <a:fld id="{B2241029-E8B3-4A71-8533-EAA168E9F39D}" type="slidenum">
              <a:rPr lang="zh-TW" altLang="en-US" smtClean="0">
                <a:solidFill>
                  <a:srgbClr val="000000"/>
                </a:solidFill>
              </a:rPr>
              <a:pPr/>
              <a:t>33</a:t>
            </a:fld>
            <a:endParaRPr lang="zh-TW" altLang="en-US" dirty="0">
              <a:solidFill>
                <a:srgbClr val="000000"/>
              </a:solidFill>
            </a:endParaRPr>
          </a:p>
        </p:txBody>
      </p:sp>
    </p:spTree>
    <p:extLst>
      <p:ext uri="{BB962C8B-B14F-4D97-AF65-F5344CB8AC3E}">
        <p14:creationId xmlns:p14="http://schemas.microsoft.com/office/powerpoint/2010/main" val="12958569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6512" y="1066056"/>
            <a:ext cx="9143466" cy="1066800"/>
          </a:xfrm>
        </p:spPr>
        <p:txBody>
          <a:bodyPr vert="horz" lIns="91440" tIns="45720" rIns="91440" bIns="45720" rtlCol="0" anchor="ctr">
            <a:noAutofit/>
          </a:bodyPr>
          <a:lstStyle/>
          <a:p>
            <a:pPr algn="l"/>
            <a: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七</a:t>
            </a:r>
            <a:r>
              <a:rPr lang="zh-TW"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加分項目</a:t>
            </a:r>
            <a: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zh-TW" altLang="zh-TW" sz="27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家庭</a:t>
            </a:r>
            <a:r>
              <a:rPr lang="zh-TW"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托顧服務及失智團體家屋布建及推動</a:t>
            </a:r>
            <a:r>
              <a:rPr lang="zh-TW" altLang="zh-TW" sz="27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情形</a:t>
            </a:r>
            <a:r>
              <a:rPr lang="en-US" altLang="zh-TW" sz="27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(5</a:t>
            </a:r>
            <a:r>
              <a:rPr lang="zh-TW"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(1/2) </a:t>
            </a:r>
            <a:r>
              <a:rPr lang="en-US" altLang="zh-TW" sz="27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br>
              <a:rPr lang="en-US" altLang="zh-TW" sz="27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27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zh-TW"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兩者合計以</a:t>
            </a:r>
            <a: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5</a:t>
            </a:r>
            <a:r>
              <a:rPr lang="zh-TW"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分為限</a:t>
            </a:r>
            <a: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b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zh-TW"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endParaRPr lang="zh-TW" altLang="en-US"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6" name="投影片編號版面配置區 5"/>
          <p:cNvSpPr>
            <a:spLocks noGrp="1"/>
          </p:cNvSpPr>
          <p:nvPr>
            <p:ph type="sldNum" sz="quarter" idx="12"/>
          </p:nvPr>
        </p:nvSpPr>
        <p:spPr>
          <a:xfrm>
            <a:off x="8382000" y="6481996"/>
            <a:ext cx="762000" cy="365760"/>
          </a:xfrm>
        </p:spPr>
        <p:txBody>
          <a:bodyPr/>
          <a:lstStyle/>
          <a:p>
            <a:fld id="{B2241029-E8B3-4A71-8533-EAA168E9F39D}" type="slidenum">
              <a:rPr lang="zh-TW" altLang="en-US" smtClean="0">
                <a:solidFill>
                  <a:srgbClr val="000000"/>
                </a:solidFill>
              </a:rPr>
              <a:pPr/>
              <a:t>34</a:t>
            </a:fld>
            <a:endParaRPr lang="zh-TW" altLang="en-US" dirty="0">
              <a:solidFill>
                <a:srgbClr val="000000"/>
              </a:solidFill>
            </a:endParaRPr>
          </a:p>
        </p:txBody>
      </p:sp>
      <p:sp>
        <p:nvSpPr>
          <p:cNvPr id="8" name="內容版面配置區 2"/>
          <p:cNvSpPr>
            <a:spLocks noGrp="1"/>
          </p:cNvSpPr>
          <p:nvPr>
            <p:ph idx="1"/>
          </p:nvPr>
        </p:nvSpPr>
        <p:spPr>
          <a:xfrm>
            <a:off x="251520" y="2026076"/>
            <a:ext cx="8928992" cy="4355252"/>
          </a:xfrm>
        </p:spPr>
        <p:txBody>
          <a:bodyPr>
            <a:normAutofit/>
          </a:bodyPr>
          <a:lstStyle/>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考評依據</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solidFill>
                  <a:srgbClr val="0000FF"/>
                </a:solidFill>
                <a:latin typeface="Times New Roman" panose="02020603050405020304" pitchFamily="18" charset="0"/>
                <a:ea typeface="標楷體" panose="03000509000000000000" pitchFamily="65" charset="-120"/>
                <a:cs typeface="Times New Roman" panose="02020603050405020304" pitchFamily="18" charset="0"/>
              </a:rPr>
              <a:t>家庭托顧</a:t>
            </a:r>
            <a:r>
              <a:rPr lang="zh-TW" altLang="en-US" sz="2400" dirty="0" smtClean="0">
                <a:solidFill>
                  <a:srgbClr val="0000FF"/>
                </a:solidFill>
                <a:latin typeface="Times New Roman" panose="02020603050405020304" pitchFamily="18" charset="0"/>
                <a:ea typeface="標楷體" panose="03000509000000000000" pitchFamily="65" charset="-120"/>
                <a:cs typeface="Times New Roman" panose="02020603050405020304" pitchFamily="18" charset="0"/>
              </a:rPr>
              <a:t>服務</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布</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建及推動情形</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資料</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來源</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長照機構暨人員管理資訊</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系統</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3.</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評分標準</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：與前一年度比較之新增托顧家庭數</a:t>
            </a:r>
          </a:p>
          <a:p>
            <a:pPr marL="109728" indent="0">
              <a:buNone/>
            </a:pP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endParaRPr lang="zh-TW" altLang="en-US" dirty="0">
              <a:latin typeface="Times New Roman" panose="02020603050405020304" pitchFamily="18" charset="0"/>
              <a:ea typeface="標楷體" panose="03000509000000000000" pitchFamily="65" charset="-120"/>
              <a:cs typeface="Times New Roman" panose="02020603050405020304" pitchFamily="18" charset="0"/>
            </a:endParaRPr>
          </a:p>
        </p:txBody>
      </p:sp>
      <p:graphicFrame>
        <p:nvGraphicFramePr>
          <p:cNvPr id="9" name="表格 8"/>
          <p:cNvGraphicFramePr>
            <a:graphicFrameLocks noGrp="1"/>
          </p:cNvGraphicFramePr>
          <p:nvPr>
            <p:extLst>
              <p:ext uri="{D42A27DB-BD31-4B8C-83A1-F6EECF244321}">
                <p14:modId xmlns:p14="http://schemas.microsoft.com/office/powerpoint/2010/main" val="2657345055"/>
              </p:ext>
            </p:extLst>
          </p:nvPr>
        </p:nvGraphicFramePr>
        <p:xfrm>
          <a:off x="1835696" y="3551564"/>
          <a:ext cx="4842619" cy="2385765"/>
        </p:xfrm>
        <a:graphic>
          <a:graphicData uri="http://schemas.openxmlformats.org/drawingml/2006/table">
            <a:tbl>
              <a:tblPr firstRow="1" firstCol="1" bandRow="1"/>
              <a:tblGrid>
                <a:gridCol w="3205658">
                  <a:extLst>
                    <a:ext uri="{9D8B030D-6E8A-4147-A177-3AD203B41FA5}">
                      <a16:colId xmlns="" xmlns:a16="http://schemas.microsoft.com/office/drawing/2014/main" val="2205773031"/>
                    </a:ext>
                  </a:extLst>
                </a:gridCol>
                <a:gridCol w="1636961">
                  <a:extLst>
                    <a:ext uri="{9D8B030D-6E8A-4147-A177-3AD203B41FA5}">
                      <a16:colId xmlns="" xmlns:a16="http://schemas.microsoft.com/office/drawing/2014/main" val="2345469110"/>
                    </a:ext>
                  </a:extLst>
                </a:gridCol>
              </a:tblGrid>
              <a:tr h="752118">
                <a:tc>
                  <a:txBody>
                    <a:bodyPr/>
                    <a:lstStyle/>
                    <a:p>
                      <a:pPr algn="ctr">
                        <a:lnSpc>
                          <a:spcPts val="3500"/>
                        </a:lnSpc>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新增取得設立許可之單位數</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3500"/>
                        </a:lnSpc>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評分</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707109908"/>
                  </a:ext>
                </a:extLst>
              </a:tr>
              <a:tr h="535866">
                <a:tc>
                  <a:txBody>
                    <a:bodyPr/>
                    <a:lstStyle/>
                    <a:p>
                      <a:pPr algn="ctr">
                        <a:lnSpc>
                          <a:spcPts val="3500"/>
                        </a:lnSpc>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3</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處以上</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3500"/>
                        </a:lnSpc>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3</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200292491"/>
                  </a:ext>
                </a:extLst>
              </a:tr>
              <a:tr h="561915">
                <a:tc>
                  <a:txBody>
                    <a:bodyPr/>
                    <a:lstStyle/>
                    <a:p>
                      <a:pPr algn="ctr">
                        <a:lnSpc>
                          <a:spcPts val="3500"/>
                        </a:lnSpc>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2</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處</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3500"/>
                        </a:lnSpc>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2</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844234645"/>
                  </a:ext>
                </a:extLst>
              </a:tr>
              <a:tr h="535866">
                <a:tc>
                  <a:txBody>
                    <a:bodyPr/>
                    <a:lstStyle/>
                    <a:p>
                      <a:pPr algn="ctr">
                        <a:lnSpc>
                          <a:spcPts val="3500"/>
                        </a:lnSpc>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1</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處</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3500"/>
                        </a:lnSpc>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1</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73393632"/>
                  </a:ext>
                </a:extLst>
              </a:tr>
            </a:tbl>
          </a:graphicData>
        </a:graphic>
      </p:graphicFrame>
    </p:spTree>
    <p:extLst>
      <p:ext uri="{BB962C8B-B14F-4D97-AF65-F5344CB8AC3E}">
        <p14:creationId xmlns:p14="http://schemas.microsoft.com/office/powerpoint/2010/main" val="36894800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投影片編號版面配置區 5"/>
          <p:cNvSpPr>
            <a:spLocks noGrp="1"/>
          </p:cNvSpPr>
          <p:nvPr>
            <p:ph type="sldNum" sz="quarter" idx="12"/>
          </p:nvPr>
        </p:nvSpPr>
        <p:spPr>
          <a:xfrm>
            <a:off x="8382000" y="6481996"/>
            <a:ext cx="762000" cy="365760"/>
          </a:xfrm>
        </p:spPr>
        <p:txBody>
          <a:bodyPr/>
          <a:lstStyle/>
          <a:p>
            <a:fld id="{B2241029-E8B3-4A71-8533-EAA168E9F39D}" type="slidenum">
              <a:rPr lang="zh-TW" altLang="en-US" smtClean="0">
                <a:solidFill>
                  <a:srgbClr val="000000"/>
                </a:solidFill>
              </a:rPr>
              <a:pPr/>
              <a:t>35</a:t>
            </a:fld>
            <a:endParaRPr lang="zh-TW" altLang="en-US" dirty="0">
              <a:solidFill>
                <a:srgbClr val="000000"/>
              </a:solidFill>
            </a:endParaRPr>
          </a:p>
        </p:txBody>
      </p:sp>
      <p:sp>
        <p:nvSpPr>
          <p:cNvPr id="8" name="內容版面配置區 2"/>
          <p:cNvSpPr>
            <a:spLocks noGrp="1"/>
          </p:cNvSpPr>
          <p:nvPr>
            <p:ph idx="1"/>
          </p:nvPr>
        </p:nvSpPr>
        <p:spPr>
          <a:xfrm>
            <a:off x="251520" y="2026076"/>
            <a:ext cx="8928992" cy="4355252"/>
          </a:xfrm>
        </p:spPr>
        <p:txBody>
          <a:bodyPr>
            <a:normAutofit/>
          </a:bodyPr>
          <a:lstStyle/>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考評依據</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solidFill>
                  <a:srgbClr val="0000FF"/>
                </a:solidFill>
                <a:latin typeface="Times New Roman" panose="02020603050405020304" pitchFamily="18" charset="0"/>
                <a:ea typeface="標楷體" panose="03000509000000000000" pitchFamily="65" charset="-120"/>
                <a:cs typeface="Times New Roman" panose="02020603050405020304" pitchFamily="18" charset="0"/>
              </a:rPr>
              <a:t>失</a:t>
            </a:r>
            <a:r>
              <a:rPr lang="zh-TW" altLang="en-US" sz="2400" dirty="0" smtClean="0">
                <a:solidFill>
                  <a:srgbClr val="0000FF"/>
                </a:solidFill>
                <a:latin typeface="Times New Roman" panose="02020603050405020304" pitchFamily="18" charset="0"/>
                <a:ea typeface="標楷體" panose="03000509000000000000" pitchFamily="65" charset="-120"/>
                <a:cs typeface="Times New Roman" panose="02020603050405020304" pitchFamily="18" charset="0"/>
              </a:rPr>
              <a:t>智團體家屋</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布</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建及推動情形</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2.</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資料</a:t>
            </a:r>
            <a:r>
              <a:rPr lang="zh-TW" altLang="zh-TW" sz="2400" dirty="0">
                <a:latin typeface="Times New Roman" panose="02020603050405020304" pitchFamily="18" charset="0"/>
                <a:ea typeface="標楷體" panose="03000509000000000000" pitchFamily="65" charset="-120"/>
                <a:cs typeface="Times New Roman" panose="02020603050405020304" pitchFamily="18" charset="0"/>
              </a:rPr>
              <a:t>來源：地方政府提報布</a:t>
            </a:r>
            <a:r>
              <a:rPr lang="zh-TW" altLang="zh-TW" sz="2400" dirty="0" smtClean="0">
                <a:latin typeface="Times New Roman" panose="02020603050405020304" pitchFamily="18" charset="0"/>
                <a:ea typeface="標楷體" panose="03000509000000000000" pitchFamily="65" charset="-120"/>
                <a:cs typeface="Times New Roman" panose="02020603050405020304" pitchFamily="18" charset="0"/>
              </a:rPr>
              <a:t>建成</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果</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109728" indent="0">
              <a:buNone/>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3.</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評分標準</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：與前一年度比較之</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新增失智團體家屋數</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p:txBody>
      </p:sp>
      <p:graphicFrame>
        <p:nvGraphicFramePr>
          <p:cNvPr id="9" name="表格 8"/>
          <p:cNvGraphicFramePr>
            <a:graphicFrameLocks noGrp="1"/>
          </p:cNvGraphicFramePr>
          <p:nvPr>
            <p:extLst>
              <p:ext uri="{D42A27DB-BD31-4B8C-83A1-F6EECF244321}">
                <p14:modId xmlns:p14="http://schemas.microsoft.com/office/powerpoint/2010/main" val="731395302"/>
              </p:ext>
            </p:extLst>
          </p:nvPr>
        </p:nvGraphicFramePr>
        <p:xfrm>
          <a:off x="1835696" y="3551564"/>
          <a:ext cx="4842619" cy="2385765"/>
        </p:xfrm>
        <a:graphic>
          <a:graphicData uri="http://schemas.openxmlformats.org/drawingml/2006/table">
            <a:tbl>
              <a:tblPr firstRow="1" firstCol="1" bandRow="1"/>
              <a:tblGrid>
                <a:gridCol w="3205658">
                  <a:extLst>
                    <a:ext uri="{9D8B030D-6E8A-4147-A177-3AD203B41FA5}">
                      <a16:colId xmlns="" xmlns:a16="http://schemas.microsoft.com/office/drawing/2014/main" val="2205773031"/>
                    </a:ext>
                  </a:extLst>
                </a:gridCol>
                <a:gridCol w="1636961">
                  <a:extLst>
                    <a:ext uri="{9D8B030D-6E8A-4147-A177-3AD203B41FA5}">
                      <a16:colId xmlns="" xmlns:a16="http://schemas.microsoft.com/office/drawing/2014/main" val="2345469110"/>
                    </a:ext>
                  </a:extLst>
                </a:gridCol>
              </a:tblGrid>
              <a:tr h="752118">
                <a:tc>
                  <a:txBody>
                    <a:bodyPr/>
                    <a:lstStyle/>
                    <a:p>
                      <a:pPr algn="ctr">
                        <a:lnSpc>
                          <a:spcPts val="3500"/>
                        </a:lnSpc>
                        <a:spcAft>
                          <a:spcPts val="0"/>
                        </a:spcAft>
                      </a:pP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新增取得設立許可之單位數</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3500"/>
                        </a:lnSpc>
                        <a:spcAft>
                          <a:spcPts val="0"/>
                        </a:spcAft>
                      </a:pP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評分</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707109908"/>
                  </a:ext>
                </a:extLst>
              </a:tr>
              <a:tr h="535866">
                <a:tc>
                  <a:txBody>
                    <a:bodyPr/>
                    <a:lstStyle/>
                    <a:p>
                      <a:pPr algn="ctr">
                        <a:lnSpc>
                          <a:spcPts val="3500"/>
                        </a:lnSpc>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3</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處以上</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3500"/>
                        </a:lnSpc>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3</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200292491"/>
                  </a:ext>
                </a:extLst>
              </a:tr>
              <a:tr h="561915">
                <a:tc>
                  <a:txBody>
                    <a:bodyPr/>
                    <a:lstStyle/>
                    <a:p>
                      <a:pPr algn="ctr">
                        <a:lnSpc>
                          <a:spcPts val="3500"/>
                        </a:lnSpc>
                        <a:spcAft>
                          <a:spcPts val="0"/>
                        </a:spcAft>
                      </a:pPr>
                      <a:r>
                        <a:rPr lang="en-US" sz="2000" kern="100">
                          <a:effectLst/>
                          <a:latin typeface="Times New Roman" panose="02020603050405020304" pitchFamily="18" charset="0"/>
                          <a:ea typeface="新細明體" panose="02020500000000000000" pitchFamily="18" charset="-120"/>
                          <a:cs typeface="Times New Roman" panose="02020603050405020304" pitchFamily="18" charset="0"/>
                        </a:rPr>
                        <a:t>2</a:t>
                      </a:r>
                      <a:r>
                        <a:rPr lang="zh-TW" sz="2000" kern="100">
                          <a:effectLst/>
                          <a:latin typeface="Times New Roman" panose="02020603050405020304" pitchFamily="18" charset="0"/>
                          <a:ea typeface="標楷體" panose="03000509000000000000" pitchFamily="65" charset="-120"/>
                          <a:cs typeface="Times New Roman" panose="02020603050405020304" pitchFamily="18" charset="0"/>
                        </a:rPr>
                        <a:t>處</a:t>
                      </a:r>
                      <a:endParaRPr lang="zh-TW" sz="20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3500"/>
                        </a:lnSpc>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2</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844234645"/>
                  </a:ext>
                </a:extLst>
              </a:tr>
              <a:tr h="535866">
                <a:tc>
                  <a:txBody>
                    <a:bodyPr/>
                    <a:lstStyle/>
                    <a:p>
                      <a:pPr algn="ctr">
                        <a:lnSpc>
                          <a:spcPts val="3500"/>
                        </a:lnSpc>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1</a:t>
                      </a:r>
                      <a:r>
                        <a:rPr lang="zh-TW" sz="2000" kern="100" dirty="0">
                          <a:effectLst/>
                          <a:latin typeface="Times New Roman" panose="02020603050405020304" pitchFamily="18" charset="0"/>
                          <a:ea typeface="標楷體" panose="03000509000000000000" pitchFamily="65" charset="-120"/>
                          <a:cs typeface="Times New Roman" panose="02020603050405020304" pitchFamily="18" charset="0"/>
                        </a:rPr>
                        <a:t>處</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3500"/>
                        </a:lnSpc>
                        <a:spcAft>
                          <a:spcPts val="0"/>
                        </a:spcAft>
                      </a:pPr>
                      <a:r>
                        <a:rPr lang="en-US" sz="2000" kern="100" dirty="0">
                          <a:effectLst/>
                          <a:latin typeface="Times New Roman" panose="02020603050405020304" pitchFamily="18" charset="0"/>
                          <a:ea typeface="新細明體" panose="02020500000000000000" pitchFamily="18" charset="-120"/>
                          <a:cs typeface="Times New Roman" panose="02020603050405020304" pitchFamily="18" charset="0"/>
                        </a:rPr>
                        <a:t>1</a:t>
                      </a:r>
                      <a:endParaRPr lang="zh-TW" sz="20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73393632"/>
                  </a:ext>
                </a:extLst>
              </a:tr>
            </a:tbl>
          </a:graphicData>
        </a:graphic>
      </p:graphicFrame>
      <p:sp>
        <p:nvSpPr>
          <p:cNvPr id="10" name="標題 1"/>
          <p:cNvSpPr>
            <a:spLocks noGrp="1"/>
          </p:cNvSpPr>
          <p:nvPr>
            <p:ph type="title"/>
          </p:nvPr>
        </p:nvSpPr>
        <p:spPr>
          <a:xfrm>
            <a:off x="-36512" y="1066056"/>
            <a:ext cx="9143466" cy="1066800"/>
          </a:xfrm>
        </p:spPr>
        <p:txBody>
          <a:bodyPr vert="horz" lIns="91440" tIns="45720" rIns="91440" bIns="45720" rtlCol="0" anchor="ctr">
            <a:noAutofit/>
          </a:bodyPr>
          <a:lstStyle/>
          <a:p>
            <a:pPr algn="l"/>
            <a: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七</a:t>
            </a:r>
            <a:r>
              <a:rPr lang="zh-TW"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r>
              <a:rPr lang="zh-TW" altLang="en-US"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加分項目</a:t>
            </a:r>
            <a: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en-US"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zh-TW" altLang="zh-TW" sz="27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家庭</a:t>
            </a:r>
            <a:r>
              <a:rPr lang="zh-TW"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托顧服務及失智團體家屋布建及推動</a:t>
            </a:r>
            <a:r>
              <a:rPr lang="zh-TW" altLang="zh-TW" sz="27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情形</a:t>
            </a:r>
            <a:r>
              <a:rPr lang="en-US" altLang="zh-TW" sz="27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(5</a:t>
            </a:r>
            <a:r>
              <a:rPr lang="zh-TW"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en-US" altLang="zh-TW" sz="27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(2/2</a:t>
            </a:r>
            <a: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27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br>
              <a:rPr lang="en-US" altLang="zh-TW" sz="27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en-US" altLang="zh-TW" sz="2700" b="1" dirty="0" smtClean="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t>
            </a:r>
            <a:r>
              <a:rPr lang="zh-TW"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兩者合計以</a:t>
            </a:r>
            <a: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5</a:t>
            </a:r>
            <a:r>
              <a:rPr lang="zh-TW"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分為限</a:t>
            </a:r>
            <a: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br>
              <a:rPr lang="en-US"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r>
              <a:rPr lang="zh-TW"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
            </a:r>
            <a:br>
              <a:rPr lang="zh-TW" altLang="zh-TW"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br>
            <a:endParaRPr lang="zh-TW" altLang="en-US" sz="27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612095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AutoShape 4"/>
          <p:cNvSpPr>
            <a:spLocks noChangeArrowheads="1"/>
          </p:cNvSpPr>
          <p:nvPr/>
        </p:nvSpPr>
        <p:spPr bwMode="auto">
          <a:xfrm>
            <a:off x="684213" y="1916113"/>
            <a:ext cx="7848600" cy="2592387"/>
          </a:xfrm>
          <a:prstGeom prst="ribbon2">
            <a:avLst>
              <a:gd name="adj1" fmla="val 12500"/>
              <a:gd name="adj2" fmla="val 58370"/>
            </a:avLst>
          </a:prstGeom>
          <a:gradFill rotWithShape="1">
            <a:gsLst>
              <a:gs pos="0">
                <a:schemeClr val="bg1"/>
              </a:gs>
              <a:gs pos="100000">
                <a:srgbClr val="FFCC99"/>
              </a:gs>
            </a:gsLst>
            <a:path path="rect">
              <a:fillToRect l="50000" t="50000" r="50000" b="50000"/>
            </a:path>
          </a:gradFill>
          <a:ln w="9525">
            <a:solidFill>
              <a:schemeClr val="tx1"/>
            </a:solidFill>
            <a:round/>
            <a:headEnd/>
            <a:tailEnd/>
          </a:ln>
        </p:spPr>
        <p:txBody>
          <a:bodyPr wrap="none" anchor="ctr"/>
          <a:lstStyle>
            <a:lvl1pPr>
              <a:defRPr kumimoji="1">
                <a:solidFill>
                  <a:schemeClr val="tx1"/>
                </a:solidFill>
                <a:latin typeface="Calibri" pitchFamily="34" charset="0"/>
                <a:ea typeface="新細明體" pitchFamily="18" charset="-120"/>
              </a:defRPr>
            </a:lvl1pPr>
            <a:lvl2pPr marL="742950" indent="-285750">
              <a:defRPr kumimoji="1">
                <a:solidFill>
                  <a:schemeClr val="tx1"/>
                </a:solidFill>
                <a:latin typeface="Calibri" pitchFamily="34" charset="0"/>
                <a:ea typeface="新細明體" pitchFamily="18" charset="-120"/>
              </a:defRPr>
            </a:lvl2pPr>
            <a:lvl3pPr marL="1143000" indent="-228600">
              <a:defRPr kumimoji="1">
                <a:solidFill>
                  <a:schemeClr val="tx1"/>
                </a:solidFill>
                <a:latin typeface="Calibri" pitchFamily="34" charset="0"/>
                <a:ea typeface="新細明體" pitchFamily="18" charset="-120"/>
              </a:defRPr>
            </a:lvl3pPr>
            <a:lvl4pPr marL="1600200" indent="-228600">
              <a:defRPr kumimoji="1">
                <a:solidFill>
                  <a:schemeClr val="tx1"/>
                </a:solidFill>
                <a:latin typeface="Calibri" pitchFamily="34" charset="0"/>
                <a:ea typeface="新細明體" pitchFamily="18" charset="-120"/>
              </a:defRPr>
            </a:lvl4pPr>
            <a:lvl5pPr marL="2057400" indent="-228600">
              <a:defRPr kumimoji="1">
                <a:solidFill>
                  <a:schemeClr val="tx1"/>
                </a:solidFill>
                <a:latin typeface="Calibri" pitchFamily="34" charset="0"/>
                <a:ea typeface="新細明體" pitchFamily="18" charset="-120"/>
              </a:defRPr>
            </a:lvl5pPr>
            <a:lvl6pPr marL="2514600" indent="-228600" fontAlgn="base">
              <a:spcBef>
                <a:spcPct val="0"/>
              </a:spcBef>
              <a:spcAft>
                <a:spcPct val="0"/>
              </a:spcAft>
              <a:defRPr kumimoji="1">
                <a:solidFill>
                  <a:schemeClr val="tx1"/>
                </a:solidFill>
                <a:latin typeface="Calibri" pitchFamily="34" charset="0"/>
                <a:ea typeface="新細明體" pitchFamily="18" charset="-120"/>
              </a:defRPr>
            </a:lvl6pPr>
            <a:lvl7pPr marL="2971800" indent="-228600" fontAlgn="base">
              <a:spcBef>
                <a:spcPct val="0"/>
              </a:spcBef>
              <a:spcAft>
                <a:spcPct val="0"/>
              </a:spcAft>
              <a:defRPr kumimoji="1">
                <a:solidFill>
                  <a:schemeClr val="tx1"/>
                </a:solidFill>
                <a:latin typeface="Calibri" pitchFamily="34" charset="0"/>
                <a:ea typeface="新細明體" pitchFamily="18" charset="-120"/>
              </a:defRPr>
            </a:lvl7pPr>
            <a:lvl8pPr marL="3429000" indent="-228600" fontAlgn="base">
              <a:spcBef>
                <a:spcPct val="0"/>
              </a:spcBef>
              <a:spcAft>
                <a:spcPct val="0"/>
              </a:spcAft>
              <a:defRPr kumimoji="1">
                <a:solidFill>
                  <a:schemeClr val="tx1"/>
                </a:solidFill>
                <a:latin typeface="Calibri" pitchFamily="34" charset="0"/>
                <a:ea typeface="新細明體" pitchFamily="18" charset="-120"/>
              </a:defRPr>
            </a:lvl8pPr>
            <a:lvl9pPr marL="3886200" indent="-228600" fontAlgn="base">
              <a:spcBef>
                <a:spcPct val="0"/>
              </a:spcBef>
              <a:spcAft>
                <a:spcPct val="0"/>
              </a:spcAft>
              <a:defRPr kumimoji="1">
                <a:solidFill>
                  <a:schemeClr val="tx1"/>
                </a:solidFill>
                <a:latin typeface="Calibri" pitchFamily="34" charset="0"/>
                <a:ea typeface="新細明體" pitchFamily="18" charset="-120"/>
              </a:defRPr>
            </a:lvl9pPr>
          </a:lstStyle>
          <a:p>
            <a:pPr algn="ctr"/>
            <a:r>
              <a:rPr lang="zh-TW" altLang="en-US" sz="3200" b="1" dirty="0" smtClean="0">
                <a:latin typeface="標楷體" pitchFamily="65" charset="-120"/>
                <a:ea typeface="標楷體" pitchFamily="65" charset="-120"/>
              </a:rPr>
              <a:t>縣市衛生局提案</a:t>
            </a:r>
            <a:endParaRPr lang="en-US" altLang="zh-TW" sz="3200" b="1" dirty="0" smtClean="0">
              <a:latin typeface="標楷體" pitchFamily="65" charset="-120"/>
              <a:ea typeface="標楷體" pitchFamily="65" charset="-120"/>
            </a:endParaRPr>
          </a:p>
          <a:p>
            <a:pPr algn="ctr"/>
            <a:r>
              <a:rPr lang="en-US" altLang="zh-TW" sz="3200" b="1" dirty="0" smtClean="0">
                <a:latin typeface="標楷體" pitchFamily="65" charset="-120"/>
                <a:ea typeface="標楷體" pitchFamily="65" charset="-120"/>
              </a:rPr>
              <a:t>(</a:t>
            </a:r>
            <a:r>
              <a:rPr lang="zh-TW" altLang="en-US" sz="3200" b="1" dirty="0" smtClean="0">
                <a:latin typeface="標楷體" pitchFamily="65" charset="-120"/>
                <a:ea typeface="標楷體" pitchFamily="65" charset="-120"/>
              </a:rPr>
              <a:t>共</a:t>
            </a:r>
            <a:r>
              <a:rPr lang="en-US" altLang="zh-TW" sz="3200" b="1" dirty="0" smtClean="0">
                <a:latin typeface="Times New Roman" panose="02020603050405020304" pitchFamily="18" charset="0"/>
                <a:ea typeface="標楷體" pitchFamily="65" charset="-120"/>
                <a:cs typeface="Times New Roman" panose="02020603050405020304" pitchFamily="18" charset="0"/>
              </a:rPr>
              <a:t>11</a:t>
            </a:r>
            <a:r>
              <a:rPr lang="zh-TW" altLang="en-US" sz="3200" b="1" dirty="0" smtClean="0">
                <a:latin typeface="標楷體" pitchFamily="65" charset="-120"/>
                <a:ea typeface="標楷體" pitchFamily="65" charset="-120"/>
              </a:rPr>
              <a:t>案</a:t>
            </a:r>
            <a:r>
              <a:rPr lang="en-US" altLang="zh-TW" sz="3200" b="1" dirty="0" smtClean="0">
                <a:latin typeface="標楷體" pitchFamily="65" charset="-120"/>
                <a:ea typeface="標楷體" pitchFamily="65" charset="-120"/>
              </a:rPr>
              <a:t>)</a:t>
            </a:r>
            <a:r>
              <a:rPr lang="en-US" altLang="zh-TW" sz="3200" b="1" dirty="0">
                <a:latin typeface="標楷體" pitchFamily="65" charset="-120"/>
                <a:ea typeface="標楷體" pitchFamily="65" charset="-120"/>
              </a:rPr>
              <a:t/>
            </a:r>
            <a:br>
              <a:rPr lang="en-US" altLang="zh-TW" sz="3200" b="1" dirty="0">
                <a:latin typeface="標楷體" pitchFamily="65" charset="-120"/>
                <a:ea typeface="標楷體" pitchFamily="65" charset="-120"/>
              </a:rPr>
            </a:br>
            <a:endParaRPr lang="zh-TW" altLang="en-US" sz="3200" b="1" dirty="0">
              <a:latin typeface="標楷體" pitchFamily="65" charset="-120"/>
              <a:ea typeface="標楷體" pitchFamily="65" charset="-120"/>
            </a:endParaRPr>
          </a:p>
        </p:txBody>
      </p:sp>
      <p:sp>
        <p:nvSpPr>
          <p:cNvPr id="2" name="投影片編號版面配置區 1"/>
          <p:cNvSpPr>
            <a:spLocks noGrp="1"/>
          </p:cNvSpPr>
          <p:nvPr>
            <p:ph type="sldNum" sz="quarter" idx="12"/>
          </p:nvPr>
        </p:nvSpPr>
        <p:spPr>
          <a:xfrm>
            <a:off x="8391413" y="6492240"/>
            <a:ext cx="762000" cy="365760"/>
          </a:xfrm>
        </p:spPr>
        <p:txBody>
          <a:bodyPr/>
          <a:lstStyle/>
          <a:p>
            <a:fld id="{B2241029-E8B3-4A71-8533-EAA168E9F39D}" type="slidenum">
              <a:rPr lang="zh-TW" altLang="en-US" smtClean="0">
                <a:solidFill>
                  <a:srgbClr val="000000"/>
                </a:solidFill>
              </a:rPr>
              <a:pPr/>
              <a:t>36</a:t>
            </a:fld>
            <a:endParaRPr lang="zh-TW" altLang="en-US" dirty="0">
              <a:solidFill>
                <a:srgbClr val="000000"/>
              </a:solidFill>
            </a:endParaRPr>
          </a:p>
        </p:txBody>
      </p:sp>
    </p:spTree>
    <p:extLst>
      <p:ext uri="{BB962C8B-B14F-4D97-AF65-F5344CB8AC3E}">
        <p14:creationId xmlns:p14="http://schemas.microsoft.com/office/powerpoint/2010/main" val="39982350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282975804"/>
              </p:ext>
            </p:extLst>
          </p:nvPr>
        </p:nvGraphicFramePr>
        <p:xfrm>
          <a:off x="107504" y="1484784"/>
          <a:ext cx="8885973" cy="4464496"/>
        </p:xfrm>
        <a:graphic>
          <a:graphicData uri="http://schemas.openxmlformats.org/drawingml/2006/table">
            <a:tbl>
              <a:tblPr firstRow="1" firstCol="1" lastRow="1" lastCol="1" bandRow="1" bandCol="1">
                <a:tableStyleId>{5940675A-B579-460E-94D1-54222C63F5DA}</a:tableStyleId>
              </a:tblPr>
              <a:tblGrid>
                <a:gridCol w="1780931"/>
                <a:gridCol w="1520687"/>
                <a:gridCol w="3044355"/>
                <a:gridCol w="2540000"/>
              </a:tblGrid>
              <a:tr h="181992">
                <a:tc>
                  <a:txBody>
                    <a:bodyPr/>
                    <a:lstStyle/>
                    <a:p>
                      <a:pPr algn="ctr">
                        <a:lnSpc>
                          <a:spcPts val="2000"/>
                        </a:lnSpc>
                        <a:spcAft>
                          <a:spcPts val="0"/>
                        </a:spcAft>
                      </a:pPr>
                      <a:r>
                        <a:rPr lang="en-US" sz="1800" b="1" kern="100" dirty="0">
                          <a:effectLst/>
                          <a:latin typeface="Times New Roman" panose="02020603050405020304" pitchFamily="18" charset="0"/>
                          <a:ea typeface="標楷體" panose="03000509000000000000" pitchFamily="65" charset="-120"/>
                          <a:cs typeface="Times New Roman" panose="02020603050405020304" pitchFamily="18" charset="0"/>
                        </a:rPr>
                        <a:t>­­ </a:t>
                      </a: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考評項目</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考評依據</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衛生局意見內容</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衛生福利部</a:t>
                      </a:r>
                      <a:r>
                        <a:rPr lang="zh-TW" sz="1800" b="1" kern="100" dirty="0" smtClean="0">
                          <a:effectLst/>
                          <a:latin typeface="Times New Roman" panose="02020603050405020304" pitchFamily="18" charset="0"/>
                          <a:ea typeface="標楷體" panose="03000509000000000000" pitchFamily="65" charset="-120"/>
                          <a:cs typeface="Times New Roman" panose="02020603050405020304" pitchFamily="18" charset="0"/>
                        </a:rPr>
                        <a:t>回應</a:t>
                      </a:r>
                      <a:endPar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solidFill>
                      <a:schemeClr val="accent1">
                        <a:lumMod val="40000"/>
                        <a:lumOff val="60000"/>
                      </a:schemeClr>
                    </a:solidFill>
                  </a:tcPr>
                </a:tc>
              </a:tr>
              <a:tr h="4210496">
                <a:tc>
                  <a:txBody>
                    <a:bodyPr/>
                    <a:lstStyle/>
                    <a:p>
                      <a:pPr marL="0" lvl="0" indent="0" algn="just">
                        <a:spcAft>
                          <a:spcPts val="0"/>
                        </a:spcAft>
                        <a:buSzPts val="1400"/>
                        <a:buFont typeface="標楷體"/>
                        <a:buNone/>
                        <a:tabLst>
                          <a:tab pos="623888" algn="l"/>
                        </a:tabLst>
                      </a:pPr>
                      <a:r>
                        <a:rPr kumimoji="0" lang="zh-TW" altLang="en-US"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一、</a:t>
                      </a:r>
                      <a:r>
                        <a:rPr kumimoji="0" lang="zh-TW" altLang="en-US"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長期照護十年</a:t>
                      </a:r>
                      <a:r>
                        <a:rPr kumimoji="0" lang="en-US" altLang="zh-TW"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 </a:t>
                      </a:r>
                      <a:r>
                        <a:rPr kumimoji="0" lang="zh-TW" altLang="en-US"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計畫 </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(100</a:t>
                      </a:r>
                      <a:r>
                        <a:rPr kumimoji="0" lang="zh-TW" altLang="en-US" sz="1800" b="0" u="non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服務人數</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(9</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800" dirty="0">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tc>
                <a:tc>
                  <a:txBody>
                    <a:bodyPr/>
                    <a:lstStyle/>
                    <a:p>
                      <a:pPr marL="180975" indent="-180975" algn="just"/>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已接受長照給付及支付基準服務之比率</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(9</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p>
                    <a:p>
                      <a:endPar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228600" algn="ctr">
                        <a:lnSpc>
                          <a:spcPts val="2000"/>
                        </a:lnSpc>
                        <a:spcAft>
                          <a:spcPts val="0"/>
                        </a:spcAft>
                      </a:pPr>
                      <a:r>
                        <a:rPr lang="en-US" sz="1800" kern="0" dirty="0">
                          <a:effectLst/>
                          <a:latin typeface="Times New Roman" panose="02020603050405020304" pitchFamily="18" charset="0"/>
                          <a:ea typeface="標楷體" panose="03000509000000000000" pitchFamily="65" charset="-120"/>
                          <a:cs typeface="Times New Roman" panose="02020603050405020304" pitchFamily="18" charset="0"/>
                        </a:rPr>
                        <a:t> </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c>
                  <a:txBody>
                    <a:bodyPr/>
                    <a:lstStyle/>
                    <a:p>
                      <a:pPr algn="ct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新北市</a:t>
                      </a: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p>
                    <a:p>
                      <a:pPr algn="just"/>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建議將已接受長照給付及支付基準服務之人數要含已雇用外籍看護工者。</a:t>
                      </a:r>
                    </a:p>
                    <a:p>
                      <a:pPr algn="just"/>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建議將服務比率調降，建議將最高全年接受長照給付及支付基準服務比率為</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35%</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p>
                    <a:p>
                      <a:pPr algn="just"/>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因新北市幅員廣大長照推估需求人數較高，因此要達到</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35%</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以上是有困難，目前數據計算本市落在</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25%</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，因目標設定過高建議需做調整。</a:t>
                      </a:r>
                    </a:p>
                  </a:txBody>
                  <a:tcPr marL="47567" marR="47567" marT="0" marB="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依據現行公式，</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107</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1-9</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月全國涵蓋率為</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31.84%</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，並已有半數縣市涵蓋率達</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35%</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以上，且年底之累計服務人數將再增加；另此為</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108</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年度之考評指標，考量新制長照服務之擴大及服務人數之成長，涵蓋率應可較</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107</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年度更為提升。</a:t>
                      </a:r>
                    </a:p>
                    <a:p>
                      <a:endParaRPr lang="zh-TW" altLang="zh-TW" sz="1800" kern="12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r>
            </a:tbl>
          </a:graphicData>
        </a:graphic>
      </p:graphicFrame>
      <p:sp>
        <p:nvSpPr>
          <p:cNvPr id="2" name="矩形 1"/>
          <p:cNvSpPr/>
          <p:nvPr/>
        </p:nvSpPr>
        <p:spPr>
          <a:xfrm>
            <a:off x="2411760" y="601524"/>
            <a:ext cx="4032448" cy="523220"/>
          </a:xfrm>
          <a:prstGeom prst="rect">
            <a:avLst/>
          </a:prstGeom>
        </p:spPr>
        <p:txBody>
          <a:bodyPr wrap="square">
            <a:spAutoFit/>
          </a:bodyPr>
          <a:lstStyle/>
          <a:p>
            <a:pPr algn="ctr"/>
            <a:r>
              <a:rPr lang="zh-TW" altLang="en-US" sz="2800" b="1" dirty="0">
                <a:latin typeface="標楷體" pitchFamily="65" charset="-120"/>
                <a:ea typeface="標楷體" pitchFamily="65" charset="-120"/>
              </a:rPr>
              <a:t>縣市衛生局</a:t>
            </a:r>
            <a:r>
              <a:rPr lang="zh-TW" altLang="en-US" sz="2800" b="1" dirty="0" smtClean="0">
                <a:latin typeface="標楷體" pitchFamily="65" charset="-120"/>
                <a:ea typeface="標楷體" pitchFamily="65" charset="-120"/>
              </a:rPr>
              <a:t>提案</a:t>
            </a:r>
            <a:r>
              <a:rPr lang="en-US" altLang="zh-TW" sz="2800" b="1" dirty="0" smtClean="0">
                <a:latin typeface="標楷體" pitchFamily="65" charset="-120"/>
                <a:ea typeface="標楷體" pitchFamily="65" charset="-120"/>
              </a:rPr>
              <a:t>-</a:t>
            </a:r>
            <a:r>
              <a:rPr lang="en-US" altLang="zh-TW" sz="2800" b="1" dirty="0" smtClean="0">
                <a:latin typeface="Times New Roman" panose="02020603050405020304" pitchFamily="18" charset="0"/>
                <a:ea typeface="標楷體" pitchFamily="65" charset="-120"/>
                <a:cs typeface="Times New Roman" panose="02020603050405020304" pitchFamily="18" charset="0"/>
              </a:rPr>
              <a:t>1</a:t>
            </a:r>
            <a:endParaRPr lang="en-US" altLang="zh-TW" sz="2800" b="1" dirty="0">
              <a:latin typeface="Times New Roman" panose="02020603050405020304" pitchFamily="18" charset="0"/>
              <a:ea typeface="標楷體" pitchFamily="65" charset="-120"/>
              <a:cs typeface="Times New Roman" panose="02020603050405020304" pitchFamily="18" charset="0"/>
            </a:endParaRPr>
          </a:p>
        </p:txBody>
      </p:sp>
      <p:sp>
        <p:nvSpPr>
          <p:cNvPr id="3" name="投影片編號版面配置區 2"/>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37</a:t>
            </a:fld>
            <a:endParaRPr lang="en-US" altLang="zh-TW" dirty="0">
              <a:solidFill>
                <a:prstClr val="black"/>
              </a:solidFill>
            </a:endParaRPr>
          </a:p>
        </p:txBody>
      </p:sp>
    </p:spTree>
    <p:extLst>
      <p:ext uri="{BB962C8B-B14F-4D97-AF65-F5344CB8AC3E}">
        <p14:creationId xmlns:p14="http://schemas.microsoft.com/office/powerpoint/2010/main" val="187771749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022194608"/>
              </p:ext>
            </p:extLst>
          </p:nvPr>
        </p:nvGraphicFramePr>
        <p:xfrm>
          <a:off x="107504" y="1484784"/>
          <a:ext cx="8885973" cy="4536504"/>
        </p:xfrm>
        <a:graphic>
          <a:graphicData uri="http://schemas.openxmlformats.org/drawingml/2006/table">
            <a:tbl>
              <a:tblPr firstRow="1" firstCol="1" lastRow="1" lastCol="1" bandRow="1" bandCol="1">
                <a:tableStyleId>{5940675A-B579-460E-94D1-54222C63F5DA}</a:tableStyleId>
              </a:tblPr>
              <a:tblGrid>
                <a:gridCol w="1780931"/>
                <a:gridCol w="1520687"/>
                <a:gridCol w="3044355"/>
                <a:gridCol w="2540000"/>
              </a:tblGrid>
              <a:tr h="181992">
                <a:tc>
                  <a:txBody>
                    <a:bodyPr/>
                    <a:lstStyle/>
                    <a:p>
                      <a:pPr algn="ctr">
                        <a:lnSpc>
                          <a:spcPts val="2000"/>
                        </a:lnSpc>
                        <a:spcAft>
                          <a:spcPts val="0"/>
                        </a:spcAft>
                      </a:pPr>
                      <a:r>
                        <a:rPr lang="en-US" sz="1800" b="1" kern="100" dirty="0">
                          <a:effectLst/>
                          <a:latin typeface="Times New Roman" panose="02020603050405020304" pitchFamily="18" charset="0"/>
                          <a:ea typeface="標楷體" panose="03000509000000000000" pitchFamily="65" charset="-120"/>
                          <a:cs typeface="Times New Roman" panose="02020603050405020304" pitchFamily="18" charset="0"/>
                        </a:rPr>
                        <a:t>­­ </a:t>
                      </a: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考評項目</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考評依據</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衛生局意見內容</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衛生福利部</a:t>
                      </a:r>
                      <a:r>
                        <a:rPr lang="zh-TW" sz="1800" b="1" kern="100" dirty="0" smtClean="0">
                          <a:effectLst/>
                          <a:latin typeface="Times New Roman" panose="02020603050405020304" pitchFamily="18" charset="0"/>
                          <a:ea typeface="標楷體" panose="03000509000000000000" pitchFamily="65" charset="-120"/>
                          <a:cs typeface="Times New Roman" panose="02020603050405020304" pitchFamily="18" charset="0"/>
                        </a:rPr>
                        <a:t>回應</a:t>
                      </a:r>
                      <a:endPar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solidFill>
                      <a:schemeClr val="accent1">
                        <a:lumMod val="40000"/>
                        <a:lumOff val="60000"/>
                      </a:schemeClr>
                    </a:solidFill>
                  </a:tcPr>
                </a:tc>
              </a:tr>
              <a:tr h="4282504">
                <a:tc>
                  <a:txBody>
                    <a:bodyPr/>
                    <a:lstStyle/>
                    <a:p>
                      <a:pPr marL="0" lvl="0" indent="0" algn="just">
                        <a:spcAft>
                          <a:spcPts val="0"/>
                        </a:spcAft>
                        <a:buSzPts val="1400"/>
                        <a:buFont typeface="標楷體"/>
                        <a:buNone/>
                        <a:tabLst>
                          <a:tab pos="623888" algn="l"/>
                        </a:tabLst>
                      </a:pPr>
                      <a:r>
                        <a:rPr kumimoji="0" lang="zh-TW" altLang="en-US"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一、</a:t>
                      </a:r>
                      <a:r>
                        <a:rPr kumimoji="0" lang="zh-TW" altLang="en-US"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長期照護十年</a:t>
                      </a:r>
                      <a:r>
                        <a:rPr kumimoji="0" lang="en-US" altLang="zh-TW"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 </a:t>
                      </a:r>
                      <a:r>
                        <a:rPr kumimoji="0" lang="zh-TW" altLang="en-US"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計畫 </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(100</a:t>
                      </a:r>
                      <a:r>
                        <a:rPr kumimoji="0" lang="zh-TW" altLang="en-US" sz="1800" b="0" u="non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二</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資源</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(30</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800" dirty="0">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tc>
                <a:tc>
                  <a:txBody>
                    <a:bodyPr/>
                    <a:lstStyle/>
                    <a:p>
                      <a:pPr marL="180975" indent="-180975" algn="just"/>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社區整體照顧服務體系建置情形</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(13</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p>
                    <a:p>
                      <a:pPr marL="180975" indent="-180975" algn="just"/>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縣市提報目標達成情形</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(4</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p>
                    <a:p>
                      <a:endPar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228600" algn="ctr">
                        <a:lnSpc>
                          <a:spcPts val="2000"/>
                        </a:lnSpc>
                        <a:spcAft>
                          <a:spcPts val="0"/>
                        </a:spcAft>
                      </a:pPr>
                      <a:r>
                        <a:rPr lang="en-US" sz="1800" kern="0" dirty="0">
                          <a:effectLst/>
                          <a:latin typeface="Times New Roman" panose="02020603050405020304" pitchFamily="18" charset="0"/>
                          <a:ea typeface="標楷體" panose="03000509000000000000" pitchFamily="65" charset="-120"/>
                          <a:cs typeface="Times New Roman" panose="02020603050405020304" pitchFamily="18" charset="0"/>
                        </a:rPr>
                        <a:t> </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c>
                  <a:txBody>
                    <a:bodyPr/>
                    <a:lstStyle/>
                    <a:p>
                      <a:pPr algn="ct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新北市</a:t>
                      </a: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p>
                    <a:p>
                      <a:pPr algn="just"/>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建議衛生福利部</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108</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年度至各縣市政府進行考核，考評資料時間應以</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106</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107</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年度之資料為主，因於考評當年度之服務成果會有時間差異，如日間照顧中心、團體家屋多半需要時間籌劃、施工等繁複程序，爰在正式服務啟用上可能已為考評之後，各縣市政府在成果計算上困難亦不公平。</a:t>
                      </a:r>
                    </a:p>
                  </a:txBody>
                  <a:tcPr marL="47567" marR="47567"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有關</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家庭托顧服務及</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失智團體家屋布建及推動情形之考評項目，考量</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籌備</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時間</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耗時</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、施工</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繁雜</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等程序，因此本項之評分標準為</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108</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年新增</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家以上</a:t>
                      </a:r>
                      <a:r>
                        <a:rPr lang="zh-TW" altLang="zh-TW" sz="1800" b="1"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取得設立許可</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之單位數，無須待正式提供服務，即可取得分數。</a:t>
                      </a:r>
                      <a:endParaRPr lang="en-US" altLang="zh-TW" sz="1800" kern="120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endParaRPr lang="zh-TW" altLang="zh-TW" sz="1800" kern="12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r>
            </a:tbl>
          </a:graphicData>
        </a:graphic>
      </p:graphicFrame>
      <p:sp>
        <p:nvSpPr>
          <p:cNvPr id="2" name="矩形 1"/>
          <p:cNvSpPr/>
          <p:nvPr/>
        </p:nvSpPr>
        <p:spPr>
          <a:xfrm>
            <a:off x="2987824" y="601524"/>
            <a:ext cx="3384376" cy="523220"/>
          </a:xfrm>
          <a:prstGeom prst="rect">
            <a:avLst/>
          </a:prstGeom>
        </p:spPr>
        <p:txBody>
          <a:bodyPr wrap="square">
            <a:spAutoFit/>
          </a:bodyPr>
          <a:lstStyle/>
          <a:p>
            <a:pPr algn="ctr"/>
            <a:r>
              <a:rPr lang="zh-TW" altLang="en-US" sz="2800" b="1" dirty="0">
                <a:latin typeface="標楷體" pitchFamily="65" charset="-120"/>
                <a:ea typeface="標楷體" pitchFamily="65" charset="-120"/>
              </a:rPr>
              <a:t>縣市衛生局</a:t>
            </a:r>
            <a:r>
              <a:rPr lang="zh-TW" altLang="en-US" sz="2800" b="1" dirty="0" smtClean="0">
                <a:latin typeface="標楷體" pitchFamily="65" charset="-120"/>
                <a:ea typeface="標楷體" pitchFamily="65" charset="-120"/>
              </a:rPr>
              <a:t>提案</a:t>
            </a:r>
            <a:r>
              <a:rPr lang="en-US" altLang="zh-TW" sz="2800" b="1" dirty="0" smtClean="0">
                <a:latin typeface="標楷體" pitchFamily="65" charset="-120"/>
                <a:ea typeface="標楷體" pitchFamily="65" charset="-120"/>
              </a:rPr>
              <a:t>-</a:t>
            </a:r>
            <a:r>
              <a:rPr lang="en-US" altLang="zh-TW" sz="2800" b="1" dirty="0" smtClean="0">
                <a:latin typeface="Times New Roman" panose="02020603050405020304" pitchFamily="18" charset="0"/>
                <a:ea typeface="標楷體" pitchFamily="65" charset="-120"/>
                <a:cs typeface="Times New Roman" panose="02020603050405020304" pitchFamily="18" charset="0"/>
              </a:rPr>
              <a:t>2</a:t>
            </a:r>
            <a:endParaRPr lang="en-US" altLang="zh-TW" sz="2800" b="1" dirty="0">
              <a:latin typeface="Times New Roman" panose="02020603050405020304" pitchFamily="18" charset="0"/>
              <a:ea typeface="標楷體" pitchFamily="65" charset="-120"/>
              <a:cs typeface="Times New Roman" panose="02020603050405020304" pitchFamily="18" charset="0"/>
            </a:endParaRPr>
          </a:p>
        </p:txBody>
      </p:sp>
      <p:sp>
        <p:nvSpPr>
          <p:cNvPr id="3" name="投影片編號版面配置區 2"/>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38</a:t>
            </a:fld>
            <a:endParaRPr lang="en-US" altLang="zh-TW" dirty="0">
              <a:solidFill>
                <a:prstClr val="black"/>
              </a:solidFill>
            </a:endParaRPr>
          </a:p>
        </p:txBody>
      </p:sp>
    </p:spTree>
    <p:extLst>
      <p:ext uri="{BB962C8B-B14F-4D97-AF65-F5344CB8AC3E}">
        <p14:creationId xmlns:p14="http://schemas.microsoft.com/office/powerpoint/2010/main" val="7180766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212051029"/>
              </p:ext>
            </p:extLst>
          </p:nvPr>
        </p:nvGraphicFramePr>
        <p:xfrm>
          <a:off x="107504" y="1196752"/>
          <a:ext cx="8885973" cy="4824536"/>
        </p:xfrm>
        <a:graphic>
          <a:graphicData uri="http://schemas.openxmlformats.org/drawingml/2006/table">
            <a:tbl>
              <a:tblPr firstRow="1" firstCol="1" lastRow="1" lastCol="1" bandRow="1" bandCol="1">
                <a:tableStyleId>{5940675A-B579-460E-94D1-54222C63F5DA}</a:tableStyleId>
              </a:tblPr>
              <a:tblGrid>
                <a:gridCol w="1780931"/>
                <a:gridCol w="1520687"/>
                <a:gridCol w="2170990"/>
                <a:gridCol w="3413365"/>
              </a:tblGrid>
              <a:tr h="181992">
                <a:tc>
                  <a:txBody>
                    <a:bodyPr/>
                    <a:lstStyle/>
                    <a:p>
                      <a:pPr algn="ctr">
                        <a:lnSpc>
                          <a:spcPts val="2000"/>
                        </a:lnSpc>
                        <a:spcAft>
                          <a:spcPts val="0"/>
                        </a:spcAft>
                      </a:pPr>
                      <a:r>
                        <a:rPr lang="en-US" sz="1800" b="1" kern="100" dirty="0">
                          <a:effectLst/>
                          <a:latin typeface="Times New Roman" panose="02020603050405020304" pitchFamily="18" charset="0"/>
                          <a:ea typeface="標楷體" panose="03000509000000000000" pitchFamily="65" charset="-120"/>
                          <a:cs typeface="Times New Roman" panose="02020603050405020304" pitchFamily="18" charset="0"/>
                        </a:rPr>
                        <a:t>­­ </a:t>
                      </a: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考評項目</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考評依據</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衛生局意見內容</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衛生福利部</a:t>
                      </a:r>
                      <a:r>
                        <a:rPr lang="zh-TW" sz="1800" b="1" kern="100" dirty="0" smtClean="0">
                          <a:effectLst/>
                          <a:latin typeface="Times New Roman" panose="02020603050405020304" pitchFamily="18" charset="0"/>
                          <a:ea typeface="標楷體" panose="03000509000000000000" pitchFamily="65" charset="-120"/>
                          <a:cs typeface="Times New Roman" panose="02020603050405020304" pitchFamily="18" charset="0"/>
                        </a:rPr>
                        <a:t>回應</a:t>
                      </a:r>
                      <a:endPar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solidFill>
                      <a:schemeClr val="accent1">
                        <a:lumMod val="40000"/>
                        <a:lumOff val="60000"/>
                      </a:schemeClr>
                    </a:solidFill>
                  </a:tcPr>
                </a:tc>
              </a:tr>
              <a:tr h="4570536">
                <a:tc>
                  <a:txBody>
                    <a:bodyPr/>
                    <a:lstStyle/>
                    <a:p>
                      <a:pPr marL="0" lvl="0" indent="0" algn="just">
                        <a:spcAft>
                          <a:spcPts val="0"/>
                        </a:spcAft>
                        <a:buSzPts val="1400"/>
                        <a:buFont typeface="標楷體"/>
                        <a:buNone/>
                        <a:tabLst>
                          <a:tab pos="623888" algn="l"/>
                        </a:tabLst>
                      </a:pPr>
                      <a:r>
                        <a:rPr kumimoji="0" lang="zh-TW" altLang="en-US"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一、</a:t>
                      </a:r>
                      <a:r>
                        <a:rPr kumimoji="0" lang="zh-TW" altLang="en-US"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長期照護十年計畫 </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(100</a:t>
                      </a:r>
                      <a:r>
                        <a:rPr kumimoji="0" lang="zh-TW" altLang="en-US" sz="1800" b="0" u="non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二</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資源</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(30</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800" dirty="0">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tc>
                <a:tc>
                  <a:txBody>
                    <a:bodyPr/>
                    <a:lstStyle/>
                    <a:p>
                      <a:pPr marL="180975" indent="-180975" algn="just"/>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社區整體照顧服務體系建置情形</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(13</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p>
                    <a:p>
                      <a:pPr marL="180975" indent="-180975" algn="just"/>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(3)C</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單位服務涵蓋率</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228600" algn="ctr">
                        <a:lnSpc>
                          <a:spcPts val="2000"/>
                        </a:lnSpc>
                        <a:spcAft>
                          <a:spcPts val="0"/>
                        </a:spcAft>
                      </a:pPr>
                      <a:r>
                        <a:rPr lang="en-US" sz="1800" kern="0" dirty="0">
                          <a:effectLst/>
                          <a:latin typeface="Times New Roman" panose="02020603050405020304" pitchFamily="18" charset="0"/>
                          <a:ea typeface="標楷體" panose="03000509000000000000" pitchFamily="65" charset="-120"/>
                          <a:cs typeface="Times New Roman" panose="02020603050405020304" pitchFamily="18" charset="0"/>
                        </a:rPr>
                        <a:t> </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c>
                  <a:txBody>
                    <a:bodyPr/>
                    <a:lstStyle/>
                    <a:p>
                      <a:pPr algn="ct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新北市</a:t>
                      </a: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p>
                    <a:p>
                      <a:pPr algn="just"/>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因新北市幅員廣大，里數眾多，建議可參考各縣市政府針對各區域考核的形式，將里數的密集程度與人口數做考量，而非限制</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個村里有</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個</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含</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以上據點，僅以</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個據點列計。</a:t>
                      </a:r>
                    </a:p>
                  </a:txBody>
                  <a:tcPr marL="47567" marR="47567" marT="0" marB="0"/>
                </a:tc>
                <a:tc>
                  <a:txBody>
                    <a:bodyPr/>
                    <a:lstStyle/>
                    <a:p>
                      <a:pPr marL="342900" marR="0" indent="-342900" algn="just" defTabSz="914400" rtl="0" eaLnBrk="1" fontAlgn="auto" latinLnBrk="0" hangingPunct="1">
                        <a:lnSpc>
                          <a:spcPct val="100000"/>
                        </a:lnSpc>
                        <a:spcBef>
                          <a:spcPts val="0"/>
                        </a:spcBef>
                        <a:spcAft>
                          <a:spcPts val="0"/>
                        </a:spcAft>
                        <a:buClrTx/>
                        <a:buSzTx/>
                        <a:buFont typeface="+mj-ea"/>
                        <a:buAutoNum type="ea1ChtPeriod"/>
                        <a:tabLst/>
                        <a:defRPr/>
                      </a:pP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有關貴府所提</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C</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單位服務涵蓋率指標建議</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節，為因應高齡化而遽增的照顧需求，長照</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2.0</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鼓勵社區基層組織</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如：社區照顧關懷據點、文化健康站</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設置巷弄長照站，提供社會參與、健康促進、共餐服務、預防及延緩失能服務，具量能者 可提供喘息服務。</a:t>
                      </a:r>
                      <a:endPar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342900" marR="0" indent="-342900" algn="just" defTabSz="914400" rtl="0" eaLnBrk="1" fontAlgn="auto" latinLnBrk="0" hangingPunct="1">
                        <a:lnSpc>
                          <a:spcPct val="100000"/>
                        </a:lnSpc>
                        <a:spcBef>
                          <a:spcPts val="0"/>
                        </a:spcBef>
                        <a:spcAft>
                          <a:spcPts val="0"/>
                        </a:spcAft>
                        <a:buClrTx/>
                        <a:buSzTx/>
                        <a:buFont typeface="+mj-ea"/>
                        <a:buAutoNum type="ea1ChtPeriod"/>
                        <a:tabLst/>
                        <a:defRPr/>
                      </a:pP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為加速綿密社區照顧服務資源網絡，推動初期應以充實初級預防照顧服務，提升民眾使用服務之可近性為原則，故維持以村里數為基準，不重複列計單一村里有</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個</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含</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以上據點。</a:t>
                      </a:r>
                      <a:endPar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r>
            </a:tbl>
          </a:graphicData>
        </a:graphic>
      </p:graphicFrame>
      <p:sp>
        <p:nvSpPr>
          <p:cNvPr id="2" name="矩形 1"/>
          <p:cNvSpPr/>
          <p:nvPr/>
        </p:nvSpPr>
        <p:spPr>
          <a:xfrm>
            <a:off x="2987824" y="601524"/>
            <a:ext cx="3384376" cy="523220"/>
          </a:xfrm>
          <a:prstGeom prst="rect">
            <a:avLst/>
          </a:prstGeom>
        </p:spPr>
        <p:txBody>
          <a:bodyPr wrap="square">
            <a:spAutoFit/>
          </a:bodyPr>
          <a:lstStyle/>
          <a:p>
            <a:pPr algn="ctr"/>
            <a:r>
              <a:rPr lang="zh-TW" altLang="en-US" sz="2800" b="1" dirty="0">
                <a:latin typeface="標楷體" pitchFamily="65" charset="-120"/>
                <a:ea typeface="標楷體" pitchFamily="65" charset="-120"/>
              </a:rPr>
              <a:t>縣市衛生局</a:t>
            </a:r>
            <a:r>
              <a:rPr lang="zh-TW" altLang="en-US" sz="2800" b="1" dirty="0" smtClean="0">
                <a:latin typeface="標楷體" pitchFamily="65" charset="-120"/>
                <a:ea typeface="標楷體" pitchFamily="65" charset="-120"/>
              </a:rPr>
              <a:t>提案</a:t>
            </a:r>
            <a:r>
              <a:rPr lang="en-US" altLang="zh-TW" sz="2800" b="1" dirty="0" smtClean="0">
                <a:latin typeface="標楷體" pitchFamily="65" charset="-120"/>
                <a:ea typeface="標楷體" pitchFamily="65" charset="-120"/>
              </a:rPr>
              <a:t>-</a:t>
            </a:r>
            <a:r>
              <a:rPr lang="en-US" altLang="zh-TW" sz="2800" b="1" dirty="0" smtClean="0">
                <a:latin typeface="Times New Roman" panose="02020603050405020304" pitchFamily="18" charset="0"/>
                <a:ea typeface="標楷體" pitchFamily="65" charset="-120"/>
                <a:cs typeface="Times New Roman" panose="02020603050405020304" pitchFamily="18" charset="0"/>
              </a:rPr>
              <a:t>3</a:t>
            </a:r>
            <a:endParaRPr lang="en-US" altLang="zh-TW" sz="2800" b="1" dirty="0">
              <a:latin typeface="Times New Roman" panose="02020603050405020304" pitchFamily="18" charset="0"/>
              <a:ea typeface="標楷體" pitchFamily="65" charset="-120"/>
              <a:cs typeface="Times New Roman" panose="02020603050405020304" pitchFamily="18" charset="0"/>
            </a:endParaRPr>
          </a:p>
        </p:txBody>
      </p:sp>
      <p:sp>
        <p:nvSpPr>
          <p:cNvPr id="3" name="投影片編號版面配置區 2"/>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39</a:t>
            </a:fld>
            <a:endParaRPr lang="en-US" altLang="zh-TW" dirty="0">
              <a:solidFill>
                <a:prstClr val="black"/>
              </a:solidFill>
            </a:endParaRPr>
          </a:p>
        </p:txBody>
      </p:sp>
    </p:spTree>
    <p:extLst>
      <p:ext uri="{BB962C8B-B14F-4D97-AF65-F5344CB8AC3E}">
        <p14:creationId xmlns:p14="http://schemas.microsoft.com/office/powerpoint/2010/main" val="2364068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09169314"/>
              </p:ext>
            </p:extLst>
          </p:nvPr>
        </p:nvGraphicFramePr>
        <p:xfrm>
          <a:off x="179512" y="1291006"/>
          <a:ext cx="8557592" cy="4154218"/>
        </p:xfrm>
        <a:graphic>
          <a:graphicData uri="http://schemas.openxmlformats.org/drawingml/2006/table">
            <a:tbl>
              <a:tblPr firstRow="1" bandRow="1">
                <a:tableStyleId>{F5AB1C69-6EDB-4FF4-983F-18BD219EF322}</a:tableStyleId>
              </a:tblPr>
              <a:tblGrid>
                <a:gridCol w="3456384"/>
                <a:gridCol w="4392488"/>
                <a:gridCol w="708720"/>
              </a:tblGrid>
              <a:tr h="359001">
                <a:tc>
                  <a:txBody>
                    <a:bodyPr/>
                    <a:lstStyle/>
                    <a:p>
                      <a:pPr algn="ctr"/>
                      <a:r>
                        <a:rPr kumimoji="0" lang="zh-TW" altLang="zh-TW" sz="1800" b="1" kern="12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項次</a:t>
                      </a:r>
                      <a:r>
                        <a:rPr kumimoji="0" lang="en-US" altLang="zh-TW" sz="1800" b="1" kern="12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b="1" kern="12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分數</a:t>
                      </a:r>
                      <a:r>
                        <a:rPr kumimoji="0" lang="en-US" altLang="zh-TW" sz="1800" b="1" kern="12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800" dirty="0">
                        <a:solidFill>
                          <a:srgbClr val="002060"/>
                        </a:solidFill>
                        <a:latin typeface="Times New Roman" panose="02020603050405020304" pitchFamily="18" charset="0"/>
                        <a:ea typeface="標楷體" panose="03000509000000000000" pitchFamily="65" charset="-12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zh-TW" altLang="zh-TW" sz="1800" b="1" kern="12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考 評 項 目</a:t>
                      </a:r>
                      <a:endParaRPr lang="zh-TW" altLang="en-US" sz="1800" dirty="0">
                        <a:solidFill>
                          <a:srgbClr val="002060"/>
                        </a:solidFill>
                        <a:latin typeface="Times New Roman" panose="02020603050405020304" pitchFamily="18" charset="0"/>
                        <a:ea typeface="標楷體" panose="03000509000000000000" pitchFamily="65" charset="-12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zh-TW" altLang="zh-TW" sz="1800" b="1" kern="12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配分</a:t>
                      </a:r>
                      <a:endParaRPr lang="zh-TW" altLang="en-US" sz="1800" dirty="0">
                        <a:solidFill>
                          <a:srgbClr val="002060"/>
                        </a:solidFill>
                        <a:latin typeface="Times New Roman" panose="02020603050405020304" pitchFamily="18" charset="0"/>
                        <a:ea typeface="標楷體" panose="03000509000000000000" pitchFamily="65" charset="-12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59001">
                <a:tc>
                  <a:txBody>
                    <a:bodyPr/>
                    <a:lstStyle/>
                    <a:p>
                      <a:pPr algn="l"/>
                      <a:r>
                        <a:rPr lang="zh-TW" altLang="en-US" sz="1800" dirty="0" smtClean="0">
                          <a:solidFill>
                            <a:srgbClr val="002060"/>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1800" dirty="0" smtClean="0">
                          <a:solidFill>
                            <a:srgbClr val="002060"/>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dirty="0" smtClean="0">
                          <a:solidFill>
                            <a:srgbClr val="002060"/>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1800" dirty="0" smtClean="0">
                          <a:solidFill>
                            <a:srgbClr val="002060"/>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dirty="0" smtClean="0">
                          <a:solidFill>
                            <a:srgbClr val="002060"/>
                          </a:solidFill>
                          <a:latin typeface="Times New Roman" panose="02020603050405020304" pitchFamily="18" charset="0"/>
                          <a:ea typeface="標楷體" panose="03000509000000000000" pitchFamily="65" charset="-120"/>
                          <a:cs typeface="Times New Roman" panose="02020603050405020304" pitchFamily="18" charset="0"/>
                        </a:rPr>
                        <a:t>服務人數</a:t>
                      </a:r>
                      <a:r>
                        <a:rPr lang="en-US" altLang="zh-TW" sz="1800" dirty="0" smtClean="0">
                          <a:solidFill>
                            <a:srgbClr val="002060"/>
                          </a:solidFill>
                          <a:latin typeface="Times New Roman" panose="02020603050405020304" pitchFamily="18" charset="0"/>
                          <a:ea typeface="標楷體" panose="03000509000000000000" pitchFamily="65" charset="-120"/>
                          <a:cs typeface="Times New Roman" panose="02020603050405020304" pitchFamily="18" charset="0"/>
                        </a:rPr>
                        <a:t>(</a:t>
                      </a:r>
                      <a:r>
                        <a:rPr lang="en-US" altLang="zh-TW" sz="1800" dirty="0" smtClean="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9</a:t>
                      </a:r>
                      <a:r>
                        <a:rPr lang="zh-TW" altLang="en-US" sz="1800" dirty="0" smtClean="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dirty="0" smtClean="0">
                          <a:solidFill>
                            <a:srgbClr val="002060"/>
                          </a:solidFill>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800" dirty="0">
                        <a:solidFill>
                          <a:srgbClr val="002060"/>
                        </a:solidFill>
                        <a:latin typeface="Times New Roman" panose="02020603050405020304" pitchFamily="18" charset="0"/>
                        <a:ea typeface="標楷體" panose="03000509000000000000" pitchFamily="65" charset="-12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zh-TW" altLang="en-US" sz="1800" dirty="0" smtClean="0">
                          <a:solidFill>
                            <a:srgbClr val="002060"/>
                          </a:solidFill>
                          <a:latin typeface="Times New Roman" panose="02020603050405020304" pitchFamily="18" charset="0"/>
                          <a:ea typeface="標楷體" panose="03000509000000000000" pitchFamily="65" charset="-120"/>
                          <a:cs typeface="Times New Roman" panose="02020603050405020304" pitchFamily="18" charset="0"/>
                        </a:rPr>
                        <a:t>已接受長照給付及支付基準服務之比率</a:t>
                      </a:r>
                      <a:endParaRPr lang="zh-TW" altLang="en-US" sz="1800" dirty="0">
                        <a:solidFill>
                          <a:srgbClr val="002060"/>
                        </a:solidFill>
                        <a:latin typeface="Times New Roman" panose="02020603050405020304" pitchFamily="18" charset="0"/>
                        <a:ea typeface="標楷體" panose="03000509000000000000" pitchFamily="65" charset="-12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TW" sz="1800" dirty="0" smtClean="0">
                          <a:solidFill>
                            <a:srgbClr val="002060"/>
                          </a:solidFill>
                          <a:latin typeface="Times New Roman" panose="02020603050405020304" pitchFamily="18" charset="0"/>
                          <a:ea typeface="標楷體" panose="03000509000000000000" pitchFamily="65" charset="-120"/>
                          <a:cs typeface="Times New Roman" panose="02020603050405020304" pitchFamily="18" charset="0"/>
                        </a:rPr>
                        <a:t>9</a:t>
                      </a:r>
                      <a:endParaRPr lang="zh-TW" altLang="en-US" sz="1800" dirty="0">
                        <a:solidFill>
                          <a:srgbClr val="002060"/>
                        </a:solidFill>
                        <a:latin typeface="Times New Roman" panose="02020603050405020304" pitchFamily="18" charset="0"/>
                        <a:ea typeface="標楷體" panose="03000509000000000000" pitchFamily="65" charset="-12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2431">
                <a:tc rowSpan="4">
                  <a:txBody>
                    <a:bodyPr/>
                    <a:lstStyle/>
                    <a:p>
                      <a:pPr marL="93663" indent="-3175" algn="l"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二</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資源</a:t>
                      </a:r>
                      <a:r>
                        <a:rPr kumimoji="0" 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altLang="zh-TW" sz="1800" u="none" kern="1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30</a:t>
                      </a:r>
                      <a:r>
                        <a:rPr kumimoji="0" lang="zh-TW" sz="1800" u="none" kern="1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6213" lvl="0" indent="-176213" algn="l">
                        <a:spcAft>
                          <a:spcPts val="0"/>
                        </a:spcAft>
                        <a:buFont typeface="Times New Roman"/>
                        <a:buNone/>
                        <a:tabLst>
                          <a:tab pos="392430" algn="l"/>
                          <a:tab pos="540385" algn="l"/>
                        </a:tabLst>
                      </a:pP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  </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1.</a:t>
                      </a:r>
                      <a:r>
                        <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社區整體照顧服務體系建置情形</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13</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05681">
                <a:tc vMerge="1">
                  <a:txBody>
                    <a:bodyPr/>
                    <a:lstStyle/>
                    <a:p>
                      <a:pPr algn="just">
                        <a:spcAft>
                          <a:spcPts val="0"/>
                        </a:spcAft>
                      </a:pPr>
                      <a:endParaRPr lang="zh-TW" sz="1200" kern="100" dirty="0">
                        <a:effectLst/>
                        <a:latin typeface="Calibri"/>
                        <a:ea typeface="新細明體"/>
                        <a:cs typeface="Times New Roman"/>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2.</a:t>
                      </a:r>
                      <a:r>
                        <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每千人失能人口照顧服務員數</a:t>
                      </a:r>
                      <a:endPar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5</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2431">
                <a:tc vMerge="1">
                  <a:txBody>
                    <a:bodyPr/>
                    <a:lstStyle/>
                    <a:p>
                      <a:pPr algn="just">
                        <a:spcAft>
                          <a:spcPts val="0"/>
                        </a:spcAft>
                      </a:pPr>
                      <a:endParaRPr lang="zh-TW" sz="1200" kern="100" dirty="0">
                        <a:effectLst/>
                        <a:latin typeface="Calibri"/>
                        <a:ea typeface="新細明體"/>
                        <a:cs typeface="Times New Roman"/>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spcAft>
                          <a:spcPts val="0"/>
                        </a:spcAft>
                        <a:buFont typeface="Times New Roman"/>
                        <a:buNone/>
                        <a:tabLst>
                          <a:tab pos="392430" algn="l"/>
                          <a:tab pos="540385" algn="l"/>
                        </a:tabLst>
                      </a:pP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  </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3.</a:t>
                      </a:r>
                      <a:r>
                        <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日間照顧中心布建率</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6</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2431">
                <a:tc vMerge="1">
                  <a:txBody>
                    <a:bodyPr/>
                    <a:lstStyle/>
                    <a:p>
                      <a:pPr algn="just">
                        <a:spcAft>
                          <a:spcPts val="0"/>
                        </a:spcAft>
                      </a:pPr>
                      <a:endParaRPr lang="zh-TW" sz="1200" kern="100" dirty="0">
                        <a:effectLst/>
                        <a:latin typeface="Calibri"/>
                        <a:ea typeface="新細明體"/>
                        <a:cs typeface="Times New Roman"/>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spcAft>
                          <a:spcPts val="0"/>
                        </a:spcAft>
                        <a:buFont typeface="Times New Roman"/>
                        <a:buNone/>
                        <a:tabLst>
                          <a:tab pos="392430" algn="l"/>
                          <a:tab pos="540385" algn="l"/>
                        </a:tabLst>
                      </a:pP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  </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4.</a:t>
                      </a:r>
                      <a:r>
                        <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居家照顧服務員薪資保障</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6</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2431">
                <a:tc rowSpan="2">
                  <a:txBody>
                    <a:bodyPr/>
                    <a:lstStyle/>
                    <a:p>
                      <a:pPr marL="93663" marR="0" indent="-3175" algn="l" defTabSz="914400" rtl="0" eaLnBrk="1" fontAlgn="auto" latinLnBrk="0" hangingPunct="1">
                        <a:lnSpc>
                          <a:spcPct val="100000"/>
                        </a:lnSpc>
                        <a:spcBef>
                          <a:spcPts val="0"/>
                        </a:spcBef>
                        <a:spcAft>
                          <a:spcPts val="0"/>
                        </a:spcAft>
                        <a:buClrTx/>
                        <a:buSzTx/>
                        <a:buFontTx/>
                        <a:buNone/>
                        <a:tabLst/>
                        <a:defRPr/>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三</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費用申報及撥款效率</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altLang="zh-TW" sz="1800" u="none" kern="1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10</a:t>
                      </a:r>
                      <a:r>
                        <a:rPr kumimoji="0" lang="zh-TW" altLang="zh-TW" sz="1800" u="none" kern="1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spcAft>
                          <a:spcPts val="0"/>
                        </a:spcAft>
                        <a:buFont typeface="Times New Roman"/>
                        <a:buNone/>
                        <a:tabLst>
                          <a:tab pos="392430" algn="l"/>
                          <a:tab pos="540385" algn="l"/>
                        </a:tabLst>
                      </a:pP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  </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1.</a:t>
                      </a:r>
                      <a:r>
                        <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期限內特約單位完成費用申報之比率</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5</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2431">
                <a:tc vMerge="1">
                  <a:txBody>
                    <a:bodyPr/>
                    <a:lstStyle/>
                    <a:p>
                      <a:pPr marL="93663" indent="-3175" algn="l" rtl="0" eaLnBrk="1" latinLnBrk="0" hangingPunct="1">
                        <a:spcAft>
                          <a:spcPts val="0"/>
                        </a:spcAft>
                      </a:pPr>
                      <a:endParaRPr kumimoji="0" lang="zh-TW" sz="1800" u="none" kern="100" dirty="0">
                        <a:solidFill>
                          <a:srgbClr val="002060"/>
                        </a:solidFill>
                        <a:effectLst/>
                        <a:latin typeface="標楷體" panose="03000509000000000000" pitchFamily="65" charset="-120"/>
                        <a:ea typeface="標楷體" panose="03000509000000000000" pitchFamily="65" charset="-120"/>
                        <a:cs typeface="Times New Roman"/>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spcAft>
                          <a:spcPts val="0"/>
                        </a:spcAft>
                        <a:buFont typeface="Times New Roman"/>
                        <a:buNone/>
                        <a:tabLst>
                          <a:tab pos="392430" algn="l"/>
                          <a:tab pos="540385" algn="l"/>
                        </a:tabLst>
                      </a:pP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  </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2.108</a:t>
                      </a:r>
                      <a:r>
                        <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年長照服務給付及支付費用撥付率</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5</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2431">
                <a:tc rowSpan="2">
                  <a:txBody>
                    <a:bodyPr/>
                    <a:lstStyle/>
                    <a:p>
                      <a:pPr marL="93663" marR="0" indent="-3175" algn="l" defTabSz="914400" rtl="0" eaLnBrk="1" fontAlgn="auto" latinLnBrk="0" hangingPunct="1">
                        <a:lnSpc>
                          <a:spcPct val="100000"/>
                        </a:lnSpc>
                        <a:spcBef>
                          <a:spcPts val="0"/>
                        </a:spcBef>
                        <a:spcAft>
                          <a:spcPts val="0"/>
                        </a:spcAft>
                        <a:buClrTx/>
                        <a:buSzTx/>
                        <a:buFontTx/>
                        <a:buNone/>
                        <a:tabLst/>
                        <a:defRPr/>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四</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宣傳</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altLang="zh-TW" sz="1800" u="none" kern="1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12</a:t>
                      </a:r>
                      <a:r>
                        <a:rPr kumimoji="0" lang="zh-TW" altLang="zh-TW" sz="1800" u="none" kern="1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spcAft>
                          <a:spcPts val="0"/>
                        </a:spcAft>
                        <a:buFont typeface="Times New Roman"/>
                        <a:buNone/>
                        <a:tabLst>
                          <a:tab pos="392430" algn="l"/>
                          <a:tab pos="540385" algn="l"/>
                        </a:tabLst>
                      </a:pP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  </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1.108</a:t>
                      </a:r>
                      <a:r>
                        <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年全年辦理長照</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2.0</a:t>
                      </a:r>
                      <a:r>
                        <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宣傳場次達成數</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7</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2431">
                <a:tc vMerge="1">
                  <a:txBody>
                    <a:bodyPr/>
                    <a:lstStyle/>
                    <a:p>
                      <a:pPr marL="93663" indent="-3175" algn="l" rtl="0" eaLnBrk="1" latinLnBrk="0" hangingPunct="1">
                        <a:spcAft>
                          <a:spcPts val="0"/>
                        </a:spcAft>
                      </a:pPr>
                      <a:endParaRPr kumimoji="0" lang="zh-TW" sz="1800" u="none" kern="100" dirty="0">
                        <a:solidFill>
                          <a:srgbClr val="002060"/>
                        </a:solidFill>
                        <a:effectLst/>
                        <a:latin typeface="標楷體" panose="03000509000000000000" pitchFamily="65" charset="-120"/>
                        <a:ea typeface="標楷體" panose="03000509000000000000" pitchFamily="65" charset="-120"/>
                        <a:cs typeface="Times New Roman"/>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spcAft>
                          <a:spcPts val="0"/>
                        </a:spcAft>
                        <a:buFont typeface="Times New Roman"/>
                        <a:buNone/>
                        <a:tabLst>
                          <a:tab pos="392430" algn="l"/>
                          <a:tab pos="540385" algn="l"/>
                        </a:tabLst>
                      </a:pP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  </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2.</a:t>
                      </a:r>
                      <a:r>
                        <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建置長照及失智症照顧與服務資訊網頁</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5</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7" name="投影片編號版面配置區 6"/>
          <p:cNvSpPr>
            <a:spLocks noGrp="1"/>
          </p:cNvSpPr>
          <p:nvPr>
            <p:ph type="sldNum" sz="quarter" idx="12"/>
          </p:nvPr>
        </p:nvSpPr>
        <p:spPr>
          <a:xfrm>
            <a:off x="8411006" y="6485831"/>
            <a:ext cx="762000" cy="365760"/>
          </a:xfrm>
        </p:spPr>
        <p:txBody>
          <a:bodyPr/>
          <a:lstStyle/>
          <a:p>
            <a:fld id="{B2241029-E8B3-4A71-8533-EAA168E9F39D}" type="slidenum">
              <a:rPr lang="zh-TW" altLang="en-US" smtClean="0">
                <a:solidFill>
                  <a:srgbClr val="000000"/>
                </a:solidFill>
              </a:rPr>
              <a:pPr/>
              <a:t>4</a:t>
            </a:fld>
            <a:endParaRPr lang="zh-TW" altLang="en-US" dirty="0">
              <a:solidFill>
                <a:srgbClr val="000000"/>
              </a:solidFill>
            </a:endParaRPr>
          </a:p>
        </p:txBody>
      </p:sp>
      <p:sp>
        <p:nvSpPr>
          <p:cNvPr id="8" name="標題 1"/>
          <p:cNvSpPr>
            <a:spLocks noGrp="1"/>
          </p:cNvSpPr>
          <p:nvPr>
            <p:ph type="title"/>
          </p:nvPr>
        </p:nvSpPr>
        <p:spPr>
          <a:xfrm>
            <a:off x="35496" y="494928"/>
            <a:ext cx="8229600" cy="845840"/>
          </a:xfrm>
        </p:spPr>
        <p:txBody>
          <a:bodyPr vert="horz" lIns="91440" tIns="45720" rIns="91440" bIns="45720" rtlCol="0" anchor="ctr">
            <a:normAutofit/>
          </a:bodyPr>
          <a:lstStyle/>
          <a:p>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一、</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108</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年長照業務考評項次及配分</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(2/3)</a:t>
            </a:r>
            <a:endPar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28621717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988077895"/>
              </p:ext>
            </p:extLst>
          </p:nvPr>
        </p:nvGraphicFramePr>
        <p:xfrm>
          <a:off x="107504" y="1484784"/>
          <a:ext cx="8885973" cy="4968552"/>
        </p:xfrm>
        <a:graphic>
          <a:graphicData uri="http://schemas.openxmlformats.org/drawingml/2006/table">
            <a:tbl>
              <a:tblPr firstRow="1" firstCol="1" lastRow="1" lastCol="1" bandRow="1" bandCol="1">
                <a:tableStyleId>{5940675A-B579-460E-94D1-54222C63F5DA}</a:tableStyleId>
              </a:tblPr>
              <a:tblGrid>
                <a:gridCol w="1780931"/>
                <a:gridCol w="1520687"/>
                <a:gridCol w="2531030"/>
                <a:gridCol w="3053325"/>
              </a:tblGrid>
              <a:tr h="181992">
                <a:tc>
                  <a:txBody>
                    <a:bodyPr/>
                    <a:lstStyle/>
                    <a:p>
                      <a:pPr algn="ctr">
                        <a:lnSpc>
                          <a:spcPts val="2000"/>
                        </a:lnSpc>
                        <a:spcAft>
                          <a:spcPts val="0"/>
                        </a:spcAft>
                      </a:pPr>
                      <a:r>
                        <a:rPr lang="en-US" sz="1800" b="1" kern="100" dirty="0">
                          <a:effectLst/>
                          <a:latin typeface="Times New Roman" panose="02020603050405020304" pitchFamily="18" charset="0"/>
                          <a:ea typeface="標楷體" panose="03000509000000000000" pitchFamily="65" charset="-120"/>
                          <a:cs typeface="Times New Roman" panose="02020603050405020304" pitchFamily="18" charset="0"/>
                        </a:rPr>
                        <a:t>­­ </a:t>
                      </a: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考評項目</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考評依據</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衛生局意見內容</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衛生福利部</a:t>
                      </a:r>
                      <a:r>
                        <a:rPr lang="zh-TW" sz="1800" b="1" kern="100" dirty="0" smtClean="0">
                          <a:effectLst/>
                          <a:latin typeface="Times New Roman" panose="02020603050405020304" pitchFamily="18" charset="0"/>
                          <a:ea typeface="標楷體" panose="03000509000000000000" pitchFamily="65" charset="-120"/>
                          <a:cs typeface="Times New Roman" panose="02020603050405020304" pitchFamily="18" charset="0"/>
                        </a:rPr>
                        <a:t>回應</a:t>
                      </a:r>
                      <a:endPar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solidFill>
                      <a:schemeClr val="accent1">
                        <a:lumMod val="40000"/>
                        <a:lumOff val="60000"/>
                      </a:schemeClr>
                    </a:solidFill>
                  </a:tcPr>
                </a:tc>
              </a:tr>
              <a:tr h="4714552">
                <a:tc>
                  <a:txBody>
                    <a:bodyPr/>
                    <a:lstStyle/>
                    <a:p>
                      <a:pPr marL="0" lvl="0" indent="0" algn="just">
                        <a:spcAft>
                          <a:spcPts val="0"/>
                        </a:spcAft>
                        <a:buSzPts val="1400"/>
                        <a:buFont typeface="標楷體"/>
                        <a:buNone/>
                        <a:tabLst>
                          <a:tab pos="623888" algn="l"/>
                        </a:tabLst>
                      </a:pPr>
                      <a:r>
                        <a:rPr kumimoji="0" lang="zh-TW" altLang="en-US"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一、</a:t>
                      </a:r>
                      <a:r>
                        <a:rPr kumimoji="0" lang="zh-TW" altLang="en-US"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長期照護十年計畫 </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(100</a:t>
                      </a:r>
                      <a:r>
                        <a:rPr kumimoji="0" lang="zh-TW" altLang="en-US" sz="1800" b="0" u="non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二</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資源</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(30</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800" dirty="0">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tc>
                <a:tc>
                  <a:txBody>
                    <a:bodyPr/>
                    <a:lstStyle/>
                    <a:p>
                      <a:pPr marL="180975" indent="-180975" algn="just"/>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每千人失能人口照顧服務員數</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p>
                    <a:p>
                      <a:endPar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228600" algn="ctr">
                        <a:lnSpc>
                          <a:spcPts val="2000"/>
                        </a:lnSpc>
                        <a:spcAft>
                          <a:spcPts val="0"/>
                        </a:spcAft>
                      </a:pPr>
                      <a:r>
                        <a:rPr lang="en-US" sz="1800" kern="0" dirty="0">
                          <a:effectLst/>
                          <a:latin typeface="Times New Roman" panose="02020603050405020304" pitchFamily="18" charset="0"/>
                          <a:ea typeface="標楷體" panose="03000509000000000000" pitchFamily="65" charset="-120"/>
                          <a:cs typeface="Times New Roman" panose="02020603050405020304" pitchFamily="18" charset="0"/>
                        </a:rPr>
                        <a:t> </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c>
                  <a:txBody>
                    <a:bodyPr/>
                    <a:lstStyle/>
                    <a:p>
                      <a:pPr algn="ct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新北市</a:t>
                      </a: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p>
                    <a:p>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評分標準中分子為居家式及社區式長照機構之照顧服務員人數，未包含機構式及綜合式長照機構中提供居家服務之照顧服務員人數，明顯與實際執行狀況不符。建議將此類機構中實際提供居家服務人員納入計算。</a:t>
                      </a:r>
                    </a:p>
                  </a:txBody>
                  <a:tcPr marL="47567" marR="47567" marT="0" marB="0"/>
                </a:tc>
                <a:tc>
                  <a:txBody>
                    <a:bodyPr/>
                    <a:lstStyle/>
                    <a:p>
                      <a:pPr marL="342900" lvl="0" indent="-342900" algn="just">
                        <a:buFont typeface="+mj-ea"/>
                        <a:buAutoNum type="ea1ChtPeriod"/>
                      </a:pP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長照</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2.0</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係為了實現在地老化，提供從支持家庭、居家、社區到住宿式照顧之多元連續服務，普及照顧服務體系，建立以社區為基礎的照顧型社區，故以發展居家與    社區式長照資源為目標。</a:t>
                      </a:r>
                      <a:endPar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342900" lvl="0" indent="-342900" algn="just">
                        <a:buFont typeface="+mj-ea"/>
                        <a:buAutoNum type="ea1ChtPeriod"/>
                      </a:pP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故本項指標以居家式及社區式長照機構之照顧服務員人數為計算基礎，倘若綜合式長照機構有提供居家、社區服務亦可列進計算。</a:t>
                      </a:r>
                    </a:p>
                    <a:p>
                      <a:endParaRPr lang="zh-TW" altLang="zh-TW" sz="1800" kern="12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r>
            </a:tbl>
          </a:graphicData>
        </a:graphic>
      </p:graphicFrame>
      <p:sp>
        <p:nvSpPr>
          <p:cNvPr id="2" name="矩形 1"/>
          <p:cNvSpPr/>
          <p:nvPr/>
        </p:nvSpPr>
        <p:spPr>
          <a:xfrm>
            <a:off x="2987824" y="601524"/>
            <a:ext cx="3384376" cy="523220"/>
          </a:xfrm>
          <a:prstGeom prst="rect">
            <a:avLst/>
          </a:prstGeom>
        </p:spPr>
        <p:txBody>
          <a:bodyPr wrap="square">
            <a:spAutoFit/>
          </a:bodyPr>
          <a:lstStyle/>
          <a:p>
            <a:pPr algn="ctr"/>
            <a:r>
              <a:rPr lang="zh-TW" altLang="en-US" sz="2800" b="1" dirty="0">
                <a:latin typeface="標楷體" pitchFamily="65" charset="-120"/>
                <a:ea typeface="標楷體" pitchFamily="65" charset="-120"/>
              </a:rPr>
              <a:t>縣市衛生局</a:t>
            </a:r>
            <a:r>
              <a:rPr lang="zh-TW" altLang="en-US" sz="2800" b="1" dirty="0" smtClean="0">
                <a:latin typeface="標楷體" pitchFamily="65" charset="-120"/>
                <a:ea typeface="標楷體" pitchFamily="65" charset="-120"/>
              </a:rPr>
              <a:t>提案</a:t>
            </a:r>
            <a:r>
              <a:rPr lang="en-US" altLang="zh-TW" sz="2800" b="1" dirty="0" smtClean="0">
                <a:latin typeface="標楷體" pitchFamily="65" charset="-120"/>
                <a:ea typeface="標楷體" pitchFamily="65" charset="-120"/>
              </a:rPr>
              <a:t>-</a:t>
            </a:r>
            <a:r>
              <a:rPr lang="en-US" altLang="zh-TW" sz="2800" b="1" dirty="0" smtClean="0">
                <a:latin typeface="Times New Roman" panose="02020603050405020304" pitchFamily="18" charset="0"/>
                <a:ea typeface="標楷體" pitchFamily="65" charset="-120"/>
                <a:cs typeface="Times New Roman" panose="02020603050405020304" pitchFamily="18" charset="0"/>
              </a:rPr>
              <a:t>4</a:t>
            </a:r>
            <a:endParaRPr lang="en-US" altLang="zh-TW" sz="2800" b="1" dirty="0">
              <a:latin typeface="Times New Roman" panose="02020603050405020304" pitchFamily="18" charset="0"/>
              <a:ea typeface="標楷體" pitchFamily="65" charset="-120"/>
              <a:cs typeface="Times New Roman" panose="02020603050405020304" pitchFamily="18" charset="0"/>
            </a:endParaRPr>
          </a:p>
        </p:txBody>
      </p:sp>
      <p:sp>
        <p:nvSpPr>
          <p:cNvPr id="3" name="投影片編號版面配置區 2"/>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40</a:t>
            </a:fld>
            <a:endParaRPr lang="en-US" altLang="zh-TW" dirty="0">
              <a:solidFill>
                <a:prstClr val="black"/>
              </a:solidFill>
            </a:endParaRPr>
          </a:p>
        </p:txBody>
      </p:sp>
    </p:spTree>
    <p:extLst>
      <p:ext uri="{BB962C8B-B14F-4D97-AF65-F5344CB8AC3E}">
        <p14:creationId xmlns:p14="http://schemas.microsoft.com/office/powerpoint/2010/main" val="1804583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181927607"/>
              </p:ext>
            </p:extLst>
          </p:nvPr>
        </p:nvGraphicFramePr>
        <p:xfrm>
          <a:off x="107504" y="1052736"/>
          <a:ext cx="8885973" cy="5191760"/>
        </p:xfrm>
        <a:graphic>
          <a:graphicData uri="http://schemas.openxmlformats.org/drawingml/2006/table">
            <a:tbl>
              <a:tblPr firstRow="1" firstCol="1" lastRow="1" lastCol="1" bandRow="1" bandCol="1">
                <a:tableStyleId>{5940675A-B579-460E-94D1-54222C63F5DA}</a:tableStyleId>
              </a:tblPr>
              <a:tblGrid>
                <a:gridCol w="1780931"/>
                <a:gridCol w="1520687"/>
                <a:gridCol w="3467134"/>
                <a:gridCol w="2117221"/>
              </a:tblGrid>
              <a:tr h="181992">
                <a:tc>
                  <a:txBody>
                    <a:bodyPr/>
                    <a:lstStyle/>
                    <a:p>
                      <a:pPr algn="ctr">
                        <a:lnSpc>
                          <a:spcPts val="2000"/>
                        </a:lnSpc>
                        <a:spcAft>
                          <a:spcPts val="0"/>
                        </a:spcAft>
                      </a:pPr>
                      <a:r>
                        <a:rPr lang="en-US" sz="1800" b="1" kern="100" dirty="0">
                          <a:effectLst/>
                          <a:latin typeface="Times New Roman" panose="02020603050405020304" pitchFamily="18" charset="0"/>
                          <a:ea typeface="標楷體" panose="03000509000000000000" pitchFamily="65" charset="-120"/>
                          <a:cs typeface="Times New Roman" panose="02020603050405020304" pitchFamily="18" charset="0"/>
                        </a:rPr>
                        <a:t>­­ </a:t>
                      </a: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考評項目</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考評依據</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衛生局意見內容</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衛生福利部</a:t>
                      </a:r>
                      <a:r>
                        <a:rPr lang="zh-TW" sz="1800" b="1" kern="100" dirty="0" smtClean="0">
                          <a:effectLst/>
                          <a:latin typeface="Times New Roman" panose="02020603050405020304" pitchFamily="18" charset="0"/>
                          <a:ea typeface="標楷體" panose="03000509000000000000" pitchFamily="65" charset="-120"/>
                          <a:cs typeface="Times New Roman" panose="02020603050405020304" pitchFamily="18" charset="0"/>
                        </a:rPr>
                        <a:t>回應</a:t>
                      </a:r>
                      <a:endPar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solidFill>
                      <a:schemeClr val="accent1">
                        <a:lumMod val="40000"/>
                        <a:lumOff val="60000"/>
                      </a:schemeClr>
                    </a:solidFill>
                  </a:tcPr>
                </a:tc>
              </a:tr>
              <a:tr h="4714552">
                <a:tc>
                  <a:txBody>
                    <a:bodyPr/>
                    <a:lstStyle/>
                    <a:p>
                      <a:pPr marL="0" lvl="0" indent="0" algn="just">
                        <a:spcAft>
                          <a:spcPts val="0"/>
                        </a:spcAft>
                        <a:buSzPts val="1400"/>
                        <a:buFont typeface="標楷體"/>
                        <a:buNone/>
                        <a:tabLst>
                          <a:tab pos="623888" algn="l"/>
                        </a:tabLst>
                      </a:pPr>
                      <a:r>
                        <a:rPr kumimoji="0" lang="zh-TW" altLang="en-US"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一、</a:t>
                      </a:r>
                      <a:r>
                        <a:rPr kumimoji="0" lang="zh-TW" altLang="en-US"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長期照護十年計畫 </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(100</a:t>
                      </a:r>
                      <a:r>
                        <a:rPr kumimoji="0" lang="zh-TW" altLang="en-US" sz="1800" b="0" u="non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二</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資源</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(30</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800" dirty="0">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tc>
                <a:tc>
                  <a:txBody>
                    <a:bodyPr/>
                    <a:lstStyle/>
                    <a:p>
                      <a:pPr marL="180975" indent="-180975" algn="just"/>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日間照顧中心布建率</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(6</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228600" algn="just">
                        <a:lnSpc>
                          <a:spcPts val="2000"/>
                        </a:lnSpc>
                        <a:spcAft>
                          <a:spcPts val="0"/>
                        </a:spcAft>
                      </a:pPr>
                      <a:r>
                        <a:rPr lang="en-US" sz="1800" kern="0" dirty="0">
                          <a:effectLst/>
                          <a:latin typeface="Times New Roman" panose="02020603050405020304" pitchFamily="18" charset="0"/>
                          <a:ea typeface="標楷體" panose="03000509000000000000" pitchFamily="65" charset="-120"/>
                          <a:cs typeface="Times New Roman" panose="02020603050405020304" pitchFamily="18" charset="0"/>
                        </a:rPr>
                        <a:t> </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c>
                  <a:txBody>
                    <a:bodyPr/>
                    <a:lstStyle/>
                    <a:p>
                      <a:pPr algn="ct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新北市</a:t>
                      </a: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p>
                    <a:p>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有關評分標準：各地方政府轄內每一鄉鎮市區，均有至少</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家已有服務案量之日間照顧中心數</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含小規模多機能</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比率部分，因新北市幅員遼闊，部分地區位處偏遠，如：平溪、貢寮、雙溪、坪林、石門、三芝、金山、萬里等，若設置日間照顧中心，實質效益有限，爰</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105</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年度以中央提供之社區照顧關懷據點佈建托老服務計畫執行偏鄉地區之資源佈建。</a:t>
                      </a:r>
                      <a:endPar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承上，本市以日間托老形式提供偏區長者日間托老服務，針對原住民區域，則佈建文化健康站，故建請針對偏區能以其他形式提供服務，而非僅以日間照顧中心數認定。</a:t>
                      </a:r>
                    </a:p>
                  </a:txBody>
                  <a:tcPr marL="47567" marR="47567"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kern="1200" dirty="0" smtClean="0">
                          <a:solidFill>
                            <a:schemeClr val="tx1"/>
                          </a:solidFill>
                          <a:effectLst/>
                          <a:latin typeface="標楷體" panose="03000509000000000000" pitchFamily="65" charset="-120"/>
                          <a:ea typeface="標楷體" panose="03000509000000000000" pitchFamily="65" charset="-120"/>
                          <a:cs typeface="+mn-cs"/>
                        </a:rPr>
                        <a:t>為普及充實社區照顧資源，發展多元社區在地照顧體系，積極鼓勵地方政府結合民間服務提供單位，協力佈建多元日間照顧資源，本項指標係以布建日間照顧中心為主。</a:t>
                      </a:r>
                      <a:endParaRPr lang="zh-TW" altLang="zh-TW" sz="1800" kern="1200" dirty="0" smtClean="0">
                        <a:solidFill>
                          <a:schemeClr val="tx1"/>
                        </a:solidFill>
                        <a:effectLst/>
                        <a:latin typeface="標楷體" panose="03000509000000000000" pitchFamily="65" charset="-120"/>
                        <a:ea typeface="標楷體" panose="03000509000000000000" pitchFamily="65" charset="-120"/>
                        <a:cs typeface="+mn-cs"/>
                      </a:endParaRPr>
                    </a:p>
                    <a:p>
                      <a:endParaRPr lang="zh-TW" altLang="zh-TW" sz="1800" kern="12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r>
            </a:tbl>
          </a:graphicData>
        </a:graphic>
      </p:graphicFrame>
      <p:sp>
        <p:nvSpPr>
          <p:cNvPr id="2" name="矩形 1"/>
          <p:cNvSpPr/>
          <p:nvPr/>
        </p:nvSpPr>
        <p:spPr>
          <a:xfrm>
            <a:off x="2987824" y="476672"/>
            <a:ext cx="3384376" cy="523220"/>
          </a:xfrm>
          <a:prstGeom prst="rect">
            <a:avLst/>
          </a:prstGeom>
        </p:spPr>
        <p:txBody>
          <a:bodyPr wrap="square">
            <a:spAutoFit/>
          </a:bodyPr>
          <a:lstStyle/>
          <a:p>
            <a:pPr algn="ctr"/>
            <a:r>
              <a:rPr lang="zh-TW" altLang="en-US" sz="2800" b="1" dirty="0">
                <a:latin typeface="標楷體" pitchFamily="65" charset="-120"/>
                <a:ea typeface="標楷體" pitchFamily="65" charset="-120"/>
              </a:rPr>
              <a:t>縣市衛生局</a:t>
            </a:r>
            <a:r>
              <a:rPr lang="zh-TW" altLang="en-US" sz="2800" b="1" dirty="0" smtClean="0">
                <a:latin typeface="標楷體" pitchFamily="65" charset="-120"/>
                <a:ea typeface="標楷體" pitchFamily="65" charset="-120"/>
              </a:rPr>
              <a:t>提案</a:t>
            </a:r>
            <a:r>
              <a:rPr lang="en-US" altLang="zh-TW" sz="2800" b="1" dirty="0" smtClean="0">
                <a:latin typeface="標楷體" pitchFamily="65" charset="-120"/>
                <a:ea typeface="標楷體" pitchFamily="65" charset="-120"/>
              </a:rPr>
              <a:t>-</a:t>
            </a:r>
            <a:r>
              <a:rPr lang="en-US" altLang="zh-TW" sz="2800" b="1" dirty="0" smtClean="0">
                <a:latin typeface="Times New Roman" panose="02020603050405020304" pitchFamily="18" charset="0"/>
                <a:ea typeface="標楷體" pitchFamily="65" charset="-120"/>
                <a:cs typeface="Times New Roman" panose="02020603050405020304" pitchFamily="18" charset="0"/>
              </a:rPr>
              <a:t>5</a:t>
            </a:r>
            <a:endParaRPr lang="en-US" altLang="zh-TW" sz="2800" b="1" dirty="0">
              <a:latin typeface="Times New Roman" panose="02020603050405020304" pitchFamily="18" charset="0"/>
              <a:ea typeface="標楷體" pitchFamily="65" charset="-120"/>
              <a:cs typeface="Times New Roman" panose="02020603050405020304" pitchFamily="18" charset="0"/>
            </a:endParaRPr>
          </a:p>
        </p:txBody>
      </p:sp>
      <p:sp>
        <p:nvSpPr>
          <p:cNvPr id="3" name="投影片編號版面配置區 2"/>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41</a:t>
            </a:fld>
            <a:endParaRPr lang="en-US" altLang="zh-TW" dirty="0">
              <a:solidFill>
                <a:prstClr val="black"/>
              </a:solidFill>
            </a:endParaRPr>
          </a:p>
        </p:txBody>
      </p:sp>
    </p:spTree>
    <p:extLst>
      <p:ext uri="{BB962C8B-B14F-4D97-AF65-F5344CB8AC3E}">
        <p14:creationId xmlns:p14="http://schemas.microsoft.com/office/powerpoint/2010/main" val="354623683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006310936"/>
              </p:ext>
            </p:extLst>
          </p:nvPr>
        </p:nvGraphicFramePr>
        <p:xfrm>
          <a:off x="107504" y="1052736"/>
          <a:ext cx="8784976" cy="4968552"/>
        </p:xfrm>
        <a:graphic>
          <a:graphicData uri="http://schemas.openxmlformats.org/drawingml/2006/table">
            <a:tbl>
              <a:tblPr firstRow="1" firstCol="1" lastRow="1" lastCol="1" bandRow="1" bandCol="1">
                <a:tableStyleId>{5940675A-B579-460E-94D1-54222C63F5DA}</a:tableStyleId>
              </a:tblPr>
              <a:tblGrid>
                <a:gridCol w="1584176"/>
                <a:gridCol w="1512168"/>
                <a:gridCol w="2304256"/>
                <a:gridCol w="3384376"/>
              </a:tblGrid>
              <a:tr h="181992">
                <a:tc>
                  <a:txBody>
                    <a:bodyPr/>
                    <a:lstStyle/>
                    <a:p>
                      <a:pPr algn="ctr">
                        <a:lnSpc>
                          <a:spcPts val="2000"/>
                        </a:lnSpc>
                        <a:spcAft>
                          <a:spcPts val="0"/>
                        </a:spcAft>
                      </a:pPr>
                      <a:r>
                        <a:rPr lang="en-US" sz="1800" b="1" kern="100" dirty="0">
                          <a:effectLst/>
                          <a:latin typeface="Times New Roman" panose="02020603050405020304" pitchFamily="18" charset="0"/>
                          <a:ea typeface="標楷體" panose="03000509000000000000" pitchFamily="65" charset="-120"/>
                          <a:cs typeface="Times New Roman" panose="02020603050405020304" pitchFamily="18" charset="0"/>
                        </a:rPr>
                        <a:t>­­ </a:t>
                      </a: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考評項目</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考評依據</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衛生局意見內容</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衛生福利部</a:t>
                      </a:r>
                      <a:r>
                        <a:rPr lang="zh-TW" sz="1800" b="1" kern="100" dirty="0" smtClean="0">
                          <a:effectLst/>
                          <a:latin typeface="Times New Roman" panose="02020603050405020304" pitchFamily="18" charset="0"/>
                          <a:ea typeface="標楷體" panose="03000509000000000000" pitchFamily="65" charset="-120"/>
                          <a:cs typeface="Times New Roman" panose="02020603050405020304" pitchFamily="18" charset="0"/>
                        </a:rPr>
                        <a:t>回應</a:t>
                      </a:r>
                      <a:endPar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solidFill>
                      <a:schemeClr val="accent1">
                        <a:lumMod val="40000"/>
                        <a:lumOff val="60000"/>
                      </a:schemeClr>
                    </a:solidFill>
                  </a:tcPr>
                </a:tc>
              </a:tr>
              <a:tr h="4714552">
                <a:tc>
                  <a:txBody>
                    <a:bodyPr/>
                    <a:lstStyle/>
                    <a:p>
                      <a:pPr marL="0" lvl="0" indent="0" algn="just">
                        <a:spcAft>
                          <a:spcPts val="0"/>
                        </a:spcAft>
                        <a:buSzPts val="1400"/>
                        <a:buFont typeface="標楷體"/>
                        <a:buNone/>
                        <a:tabLst>
                          <a:tab pos="623888" algn="l"/>
                        </a:tabLst>
                      </a:pPr>
                      <a:r>
                        <a:rPr kumimoji="0" lang="zh-TW" altLang="en-US"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一、</a:t>
                      </a:r>
                      <a:r>
                        <a:rPr kumimoji="0" lang="zh-TW" altLang="en-US"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長期照護十年計畫 </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(100</a:t>
                      </a:r>
                      <a:r>
                        <a:rPr kumimoji="0" lang="zh-TW" altLang="en-US" sz="1800" b="0" u="non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二</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資源</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(30</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800" dirty="0">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tc>
                <a:tc>
                  <a:txBody>
                    <a:bodyPr/>
                    <a:lstStyle/>
                    <a:p>
                      <a:pPr marL="180975" indent="-180975" algn="just"/>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4.</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居家照顧 服務員薪資保障</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(6</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p>
                    <a:p>
                      <a:pPr marL="228600" algn="ctr">
                        <a:lnSpc>
                          <a:spcPts val="2000"/>
                        </a:lnSpc>
                        <a:spcAft>
                          <a:spcPts val="0"/>
                        </a:spcAft>
                      </a:pPr>
                      <a:r>
                        <a:rPr lang="en-US" sz="1800" kern="0" dirty="0" smtClean="0">
                          <a:effectLst/>
                          <a:latin typeface="Times New Roman" panose="02020603050405020304" pitchFamily="18" charset="0"/>
                          <a:ea typeface="標楷體" panose="03000509000000000000" pitchFamily="65" charset="-120"/>
                          <a:cs typeface="Times New Roman" panose="02020603050405020304" pitchFamily="18" charset="0"/>
                        </a:rPr>
                        <a:t> </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c>
                  <a:txBody>
                    <a:bodyPr/>
                    <a:lstStyle/>
                    <a:p>
                      <a:pPr algn="ct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新北市</a:t>
                      </a: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p>
                    <a:p>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建議貴部事項如下：請詳列每月薪資達</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萬</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2,000</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元，每小時時薪達</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200</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元以上計算標準，是否包含，請參照其他指標級距，定義出</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4</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等級，並將評分列為</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4</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分，請敘明辦理調查方式與定期通知調查結果，俾利輔導未達標準之單位。</a:t>
                      </a:r>
                    </a:p>
                  </a:txBody>
                  <a:tcPr marL="47567" marR="47567" marT="0" marB="0"/>
                </a:tc>
                <a:tc>
                  <a:txBody>
                    <a:bodyPr/>
                    <a:lstStyle/>
                    <a:p>
                      <a:pPr marL="457200" indent="-457200" algn="just">
                        <a:buFont typeface="+mj-ea"/>
                        <a:buAutoNum type="ea1ChtPeriod"/>
                      </a:pP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有關居家照顧服務員薪資保障本項指標，本部已修正「直轄市、縣</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市</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政府特約長期照顧服務契約書參考範本」，於契約中明訂照服員薪資，並於</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107</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4</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月</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30</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日函文各縣市政府，其雇主對於居家照顧服務員之薪資待遇應符合之原則，故為保障居家照顧服務員薪資，本項指標不分等級評分。</a:t>
                      </a:r>
                      <a:endPar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457200" indent="-457200" algn="just">
                        <a:buFont typeface="+mj-ea"/>
                        <a:buAutoNum type="ea1ChtPeriod"/>
                      </a:pP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另有關居家照顧服務員薪資調查，本部將於</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107</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年底委託專業團隊先行調查</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11</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月及</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12</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月居家照顧員薪資現況，調查結果將提供各縣市政府參考。</a:t>
                      </a:r>
                    </a:p>
                  </a:txBody>
                  <a:tcPr marL="47567" marR="47567" marT="0" marB="0"/>
                </a:tc>
              </a:tr>
            </a:tbl>
          </a:graphicData>
        </a:graphic>
      </p:graphicFrame>
      <p:sp>
        <p:nvSpPr>
          <p:cNvPr id="2" name="矩形 1"/>
          <p:cNvSpPr/>
          <p:nvPr/>
        </p:nvSpPr>
        <p:spPr>
          <a:xfrm>
            <a:off x="2987824" y="476672"/>
            <a:ext cx="3384376" cy="523220"/>
          </a:xfrm>
          <a:prstGeom prst="rect">
            <a:avLst/>
          </a:prstGeom>
        </p:spPr>
        <p:txBody>
          <a:bodyPr wrap="square">
            <a:spAutoFit/>
          </a:bodyPr>
          <a:lstStyle/>
          <a:p>
            <a:pPr algn="ctr"/>
            <a:r>
              <a:rPr lang="zh-TW" altLang="en-US" sz="2800" b="1" dirty="0">
                <a:latin typeface="標楷體" pitchFamily="65" charset="-120"/>
                <a:ea typeface="標楷體" pitchFamily="65" charset="-120"/>
              </a:rPr>
              <a:t>縣市衛生局</a:t>
            </a:r>
            <a:r>
              <a:rPr lang="zh-TW" altLang="en-US" sz="2800" b="1" dirty="0" smtClean="0">
                <a:latin typeface="標楷體" pitchFamily="65" charset="-120"/>
                <a:ea typeface="標楷體" pitchFamily="65" charset="-120"/>
              </a:rPr>
              <a:t>提案</a:t>
            </a:r>
            <a:r>
              <a:rPr lang="en-US" altLang="zh-TW" sz="2800" b="1" dirty="0" smtClean="0">
                <a:latin typeface="標楷體" pitchFamily="65" charset="-120"/>
                <a:ea typeface="標楷體" pitchFamily="65" charset="-120"/>
              </a:rPr>
              <a:t>-</a:t>
            </a:r>
            <a:r>
              <a:rPr lang="en-US" altLang="zh-TW" sz="2800" b="1" dirty="0" smtClean="0">
                <a:latin typeface="Times New Roman" panose="02020603050405020304" pitchFamily="18" charset="0"/>
                <a:ea typeface="標楷體" pitchFamily="65" charset="-120"/>
                <a:cs typeface="Times New Roman" panose="02020603050405020304" pitchFamily="18" charset="0"/>
              </a:rPr>
              <a:t>6</a:t>
            </a:r>
            <a:endParaRPr lang="en-US" altLang="zh-TW" sz="2800" b="1" dirty="0">
              <a:latin typeface="Times New Roman" panose="02020603050405020304" pitchFamily="18" charset="0"/>
              <a:ea typeface="標楷體" pitchFamily="65" charset="-120"/>
              <a:cs typeface="Times New Roman" panose="02020603050405020304" pitchFamily="18" charset="0"/>
            </a:endParaRPr>
          </a:p>
        </p:txBody>
      </p:sp>
      <p:sp>
        <p:nvSpPr>
          <p:cNvPr id="3" name="投影片編號版面配置區 2"/>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42</a:t>
            </a:fld>
            <a:endParaRPr lang="en-US" altLang="zh-TW" dirty="0">
              <a:solidFill>
                <a:prstClr val="black"/>
              </a:solidFill>
            </a:endParaRPr>
          </a:p>
        </p:txBody>
      </p:sp>
    </p:spTree>
    <p:extLst>
      <p:ext uri="{BB962C8B-B14F-4D97-AF65-F5344CB8AC3E}">
        <p14:creationId xmlns:p14="http://schemas.microsoft.com/office/powerpoint/2010/main" val="13401655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596150208"/>
              </p:ext>
            </p:extLst>
          </p:nvPr>
        </p:nvGraphicFramePr>
        <p:xfrm>
          <a:off x="107504" y="1484784"/>
          <a:ext cx="8885973" cy="4392488"/>
        </p:xfrm>
        <a:graphic>
          <a:graphicData uri="http://schemas.openxmlformats.org/drawingml/2006/table">
            <a:tbl>
              <a:tblPr firstRow="1" firstCol="1" lastRow="1" lastCol="1" bandRow="1" bandCol="1">
                <a:tableStyleId>{5940675A-B579-460E-94D1-54222C63F5DA}</a:tableStyleId>
              </a:tblPr>
              <a:tblGrid>
                <a:gridCol w="1780931"/>
                <a:gridCol w="1520687"/>
                <a:gridCol w="2459022"/>
                <a:gridCol w="3125333"/>
              </a:tblGrid>
              <a:tr h="181992">
                <a:tc>
                  <a:txBody>
                    <a:bodyPr/>
                    <a:lstStyle/>
                    <a:p>
                      <a:pPr algn="ctr">
                        <a:lnSpc>
                          <a:spcPts val="2000"/>
                        </a:lnSpc>
                        <a:spcAft>
                          <a:spcPts val="0"/>
                        </a:spcAft>
                      </a:pPr>
                      <a:r>
                        <a:rPr lang="en-US" sz="1800" b="1" kern="100" dirty="0">
                          <a:effectLst/>
                          <a:latin typeface="Times New Roman" panose="02020603050405020304" pitchFamily="18" charset="0"/>
                          <a:ea typeface="標楷體" panose="03000509000000000000" pitchFamily="65" charset="-120"/>
                          <a:cs typeface="Times New Roman" panose="02020603050405020304" pitchFamily="18" charset="0"/>
                        </a:rPr>
                        <a:t>­­ </a:t>
                      </a: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考評項目</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考評依據</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衛生局意見內容</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衛生福利部</a:t>
                      </a:r>
                      <a:r>
                        <a:rPr lang="zh-TW" sz="1800" b="1" kern="100" dirty="0" smtClean="0">
                          <a:effectLst/>
                          <a:latin typeface="Times New Roman" panose="02020603050405020304" pitchFamily="18" charset="0"/>
                          <a:ea typeface="標楷體" panose="03000509000000000000" pitchFamily="65" charset="-120"/>
                          <a:cs typeface="Times New Roman" panose="02020603050405020304" pitchFamily="18" charset="0"/>
                        </a:rPr>
                        <a:t>回應</a:t>
                      </a:r>
                      <a:endPar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solidFill>
                      <a:schemeClr val="accent1">
                        <a:lumMod val="40000"/>
                        <a:lumOff val="60000"/>
                      </a:schemeClr>
                    </a:solidFill>
                  </a:tcPr>
                </a:tc>
              </a:tr>
              <a:tr h="4138488">
                <a:tc>
                  <a:txBody>
                    <a:bodyPr/>
                    <a:lstStyle/>
                    <a:p>
                      <a:pPr marL="0" lvl="0" indent="0" algn="just">
                        <a:spcAft>
                          <a:spcPts val="0"/>
                        </a:spcAft>
                        <a:buSzPts val="1400"/>
                        <a:buFont typeface="標楷體"/>
                        <a:buNone/>
                        <a:tabLst>
                          <a:tab pos="623888" algn="l"/>
                        </a:tabLst>
                      </a:pPr>
                      <a:r>
                        <a:rPr kumimoji="0" lang="zh-TW" altLang="en-US"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一、</a:t>
                      </a:r>
                      <a:r>
                        <a:rPr kumimoji="0" lang="zh-TW" altLang="en-US"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長期照護十年計畫</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(100</a:t>
                      </a:r>
                      <a:r>
                        <a:rPr kumimoji="0" lang="zh-TW" altLang="en-US" sz="1800" b="0" u="non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三</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費用申報及撥款效率</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(10</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800" dirty="0">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tc>
                <a:tc>
                  <a:txBody>
                    <a:bodyPr/>
                    <a:lstStyle/>
                    <a:p>
                      <a:pPr marL="180975" indent="-180975" algn="just"/>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期限內</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次月</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日</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特約單位完成費用申報之比率</a:t>
                      </a:r>
                    </a:p>
                    <a:p>
                      <a:pPr marL="180975" indent="-180975" algn="just"/>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   </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p>
                    <a:p>
                      <a:pPr marL="228600" algn="ctr">
                        <a:lnSpc>
                          <a:spcPts val="2000"/>
                        </a:lnSpc>
                        <a:spcAft>
                          <a:spcPts val="0"/>
                        </a:spcAft>
                      </a:pPr>
                      <a:r>
                        <a:rPr lang="en-US" sz="1800" kern="0" dirty="0" smtClean="0">
                          <a:effectLst/>
                          <a:latin typeface="Times New Roman" panose="02020603050405020304" pitchFamily="18" charset="0"/>
                          <a:ea typeface="標楷體" panose="03000509000000000000" pitchFamily="65" charset="-120"/>
                          <a:cs typeface="Times New Roman" panose="02020603050405020304" pitchFamily="18" charset="0"/>
                        </a:rPr>
                        <a:t> </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c>
                  <a:txBody>
                    <a:bodyPr/>
                    <a:lstStyle/>
                    <a:p>
                      <a:pPr algn="ct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新北市</a:t>
                      </a: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p>
                    <a:p>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現行照管系統無法掌握已提供服務但未送核銷的服務單位，而此功能已納入</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108</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年系統擴增的內容裡。建議此大項應於系統確實新增相關控管機制後再行評分，否則需以人工比對及追蹤核銷進度確有困難且易遺漏。</a:t>
                      </a:r>
                    </a:p>
                  </a:txBody>
                  <a:tcPr marL="47567" marR="47567" marT="0" marB="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此為</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108</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度之考評指標，照管系統亦已配合相關功能建置，數據資料將由本部自照管系統取得，各縣市則需督導所轄特約單位於規定時間內進行服務紀錄登打及費用申報，俾即時發給照服員薪資，並提升服務單位人力及財務之穩定度</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；若縣市欲自行估算比率亦可自行至照管系統下載資料。</a:t>
                      </a:r>
                      <a:endParaRPr lang="zh-TW" altLang="zh-TW" sz="1800" kern="1200" dirty="0" smtClean="0">
                        <a:solidFill>
                          <a:schemeClr val="tx1"/>
                        </a:solidFill>
                        <a:effectLst/>
                        <a:latin typeface="Times New Roman" panose="02020603050405020304" pitchFamily="18" charset="0"/>
                        <a:ea typeface="+mn-ea"/>
                        <a:cs typeface="Times New Roman" panose="02020603050405020304" pitchFamily="18" charset="0"/>
                      </a:endParaRPr>
                    </a:p>
                    <a:p>
                      <a:endParaRPr lang="zh-TW" altLang="zh-TW" sz="1800" kern="12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r>
            </a:tbl>
          </a:graphicData>
        </a:graphic>
      </p:graphicFrame>
      <p:sp>
        <p:nvSpPr>
          <p:cNvPr id="2" name="矩形 1"/>
          <p:cNvSpPr/>
          <p:nvPr/>
        </p:nvSpPr>
        <p:spPr>
          <a:xfrm>
            <a:off x="3059832" y="601524"/>
            <a:ext cx="3384376" cy="523220"/>
          </a:xfrm>
          <a:prstGeom prst="rect">
            <a:avLst/>
          </a:prstGeom>
        </p:spPr>
        <p:txBody>
          <a:bodyPr wrap="square">
            <a:spAutoFit/>
          </a:bodyPr>
          <a:lstStyle/>
          <a:p>
            <a:pPr algn="ctr"/>
            <a:r>
              <a:rPr lang="zh-TW" altLang="en-US" sz="2800" b="1" dirty="0">
                <a:latin typeface="標楷體" pitchFamily="65" charset="-120"/>
                <a:ea typeface="標楷體" pitchFamily="65" charset="-120"/>
              </a:rPr>
              <a:t>縣市衛生局</a:t>
            </a:r>
            <a:r>
              <a:rPr lang="zh-TW" altLang="en-US" sz="2800" b="1" dirty="0" smtClean="0">
                <a:latin typeface="標楷體" pitchFamily="65" charset="-120"/>
                <a:ea typeface="標楷體" pitchFamily="65" charset="-120"/>
              </a:rPr>
              <a:t>提案</a:t>
            </a:r>
            <a:r>
              <a:rPr lang="en-US" altLang="zh-TW" sz="2800" b="1" dirty="0" smtClean="0">
                <a:latin typeface="標楷體" pitchFamily="65" charset="-120"/>
                <a:ea typeface="標楷體" pitchFamily="65" charset="-120"/>
              </a:rPr>
              <a:t>-</a:t>
            </a:r>
            <a:r>
              <a:rPr lang="en-US" altLang="zh-TW" sz="2800" b="1" dirty="0" smtClean="0">
                <a:latin typeface="Times New Roman" panose="02020603050405020304" pitchFamily="18" charset="0"/>
                <a:ea typeface="標楷體" pitchFamily="65" charset="-120"/>
                <a:cs typeface="Times New Roman" panose="02020603050405020304" pitchFamily="18" charset="0"/>
              </a:rPr>
              <a:t>7</a:t>
            </a:r>
            <a:endParaRPr lang="en-US" altLang="zh-TW" sz="2800" b="1" dirty="0">
              <a:latin typeface="Times New Roman" panose="02020603050405020304" pitchFamily="18" charset="0"/>
              <a:ea typeface="標楷體" pitchFamily="65" charset="-120"/>
              <a:cs typeface="Times New Roman" panose="02020603050405020304" pitchFamily="18" charset="0"/>
            </a:endParaRPr>
          </a:p>
        </p:txBody>
      </p:sp>
      <p:sp>
        <p:nvSpPr>
          <p:cNvPr id="3" name="投影片編號版面配置區 2"/>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43</a:t>
            </a:fld>
            <a:endParaRPr lang="en-US" altLang="zh-TW" dirty="0">
              <a:solidFill>
                <a:prstClr val="black"/>
              </a:solidFill>
            </a:endParaRPr>
          </a:p>
        </p:txBody>
      </p:sp>
    </p:spTree>
    <p:extLst>
      <p:ext uri="{BB962C8B-B14F-4D97-AF65-F5344CB8AC3E}">
        <p14:creationId xmlns:p14="http://schemas.microsoft.com/office/powerpoint/2010/main" val="77609004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161695392"/>
              </p:ext>
            </p:extLst>
          </p:nvPr>
        </p:nvGraphicFramePr>
        <p:xfrm>
          <a:off x="107505" y="1484784"/>
          <a:ext cx="8640959" cy="4392488"/>
        </p:xfrm>
        <a:graphic>
          <a:graphicData uri="http://schemas.openxmlformats.org/drawingml/2006/table">
            <a:tbl>
              <a:tblPr firstRow="1" firstCol="1" lastRow="1" lastCol="1" bandRow="1" bandCol="1">
                <a:tableStyleId>{5940675A-B579-460E-94D1-54222C63F5DA}</a:tableStyleId>
              </a:tblPr>
              <a:tblGrid>
                <a:gridCol w="1760689"/>
                <a:gridCol w="1503403"/>
                <a:gridCol w="2217504"/>
                <a:gridCol w="3159363"/>
              </a:tblGrid>
              <a:tr h="181992">
                <a:tc>
                  <a:txBody>
                    <a:bodyPr/>
                    <a:lstStyle/>
                    <a:p>
                      <a:pPr algn="ctr">
                        <a:lnSpc>
                          <a:spcPts val="2000"/>
                        </a:lnSpc>
                        <a:spcAft>
                          <a:spcPts val="0"/>
                        </a:spcAft>
                      </a:pPr>
                      <a:r>
                        <a:rPr lang="en-US" sz="1800" b="1" kern="100" dirty="0">
                          <a:effectLst/>
                          <a:latin typeface="Times New Roman" panose="02020603050405020304" pitchFamily="18" charset="0"/>
                          <a:ea typeface="標楷體" panose="03000509000000000000" pitchFamily="65" charset="-120"/>
                          <a:cs typeface="Times New Roman" panose="02020603050405020304" pitchFamily="18" charset="0"/>
                        </a:rPr>
                        <a:t>­­ </a:t>
                      </a: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考評項目</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考評依據</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衛生局意見內容</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衛生福利部</a:t>
                      </a:r>
                      <a:r>
                        <a:rPr lang="zh-TW" sz="1800" b="1" kern="100" dirty="0" smtClean="0">
                          <a:effectLst/>
                          <a:latin typeface="Times New Roman" panose="02020603050405020304" pitchFamily="18" charset="0"/>
                          <a:ea typeface="標楷體" panose="03000509000000000000" pitchFamily="65" charset="-120"/>
                          <a:cs typeface="Times New Roman" panose="02020603050405020304" pitchFamily="18" charset="0"/>
                        </a:rPr>
                        <a:t>回應</a:t>
                      </a:r>
                      <a:endPar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solidFill>
                      <a:schemeClr val="accent1">
                        <a:lumMod val="40000"/>
                        <a:lumOff val="60000"/>
                      </a:schemeClr>
                    </a:solidFill>
                  </a:tcPr>
                </a:tc>
              </a:tr>
              <a:tr h="4138488">
                <a:tc>
                  <a:txBody>
                    <a:bodyPr/>
                    <a:lstStyle/>
                    <a:p>
                      <a:pPr marL="0" lvl="0" indent="0" algn="just">
                        <a:spcAft>
                          <a:spcPts val="0"/>
                        </a:spcAft>
                        <a:buSzPts val="1400"/>
                        <a:buFont typeface="標楷體"/>
                        <a:buNone/>
                        <a:tabLst>
                          <a:tab pos="623888" algn="l"/>
                        </a:tabLst>
                      </a:pPr>
                      <a:r>
                        <a:rPr kumimoji="0" lang="zh-TW" altLang="en-US"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一、</a:t>
                      </a:r>
                      <a:r>
                        <a:rPr kumimoji="0" lang="zh-TW" altLang="en-US"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長期照護十年計畫</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(100</a:t>
                      </a:r>
                      <a:r>
                        <a:rPr kumimoji="0" lang="zh-TW" altLang="en-US" sz="1800" b="0" u="non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三</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費用申報及撥款效率</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(10</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800" dirty="0">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tc>
                <a:tc>
                  <a:txBody>
                    <a:bodyPr/>
                    <a:lstStyle/>
                    <a:p>
                      <a:pPr marL="180975" indent="-180975" algn="just"/>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2.108</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年長照服務給付及支付費用撥付率</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p>
                    <a:p>
                      <a:pPr marL="228600" algn="ctr">
                        <a:lnSpc>
                          <a:spcPts val="2000"/>
                        </a:lnSpc>
                        <a:spcAft>
                          <a:spcPts val="0"/>
                        </a:spcAft>
                      </a:pPr>
                      <a:r>
                        <a:rPr lang="en-US" sz="1800" kern="0" dirty="0" smtClean="0">
                          <a:effectLst/>
                          <a:latin typeface="Times New Roman" panose="02020603050405020304" pitchFamily="18" charset="0"/>
                          <a:ea typeface="標楷體" panose="03000509000000000000" pitchFamily="65" charset="-120"/>
                          <a:cs typeface="Times New Roman" panose="02020603050405020304" pitchFamily="18" charset="0"/>
                        </a:rPr>
                        <a:t> </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c>
                  <a:txBody>
                    <a:bodyPr/>
                    <a:lstStyle/>
                    <a:p>
                      <a:pPr algn="ct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新北市</a:t>
                      </a: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p>
                    <a:p>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滿分的目標達成率過高，建議調降至</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70%-80%</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間。因需考慮到部分單位大，作業時間長、申報錯誤及新單位不熟悉系統操作等因素。</a:t>
                      </a:r>
                    </a:p>
                  </a:txBody>
                  <a:tcPr marL="47567" marR="47567" marT="0" marB="0"/>
                </a:tc>
                <a:tc>
                  <a:txBody>
                    <a:bodyPr/>
                    <a:lstStyle/>
                    <a:p>
                      <a:pPr marL="457200" lvl="1" indent="-432000">
                        <a:lnSpc>
                          <a:spcPts val="2200"/>
                        </a:lnSpc>
                        <a:spcAft>
                          <a:spcPts val="0"/>
                        </a:spcAft>
                        <a:buFont typeface="+mj-ea"/>
                        <a:buNone/>
                      </a:pPr>
                      <a:r>
                        <a:rPr lang="zh-TW" altLang="en-US" sz="1800"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一、</a:t>
                      </a:r>
                      <a:r>
                        <a:rPr lang="zh-TW" altLang="zh-TW" sz="1800"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依「直轄市、縣</a:t>
                      </a:r>
                      <a:r>
                        <a:rPr lang="en-US" altLang="zh-TW" sz="1800"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zh-TW" sz="1800"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市</a:t>
                      </a:r>
                      <a:r>
                        <a:rPr lang="en-US" altLang="zh-TW" sz="1800"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zh-TW" sz="1800"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政府辦理</a:t>
                      </a:r>
                      <a:r>
                        <a:rPr lang="zh-TW" altLang="en-US" sz="1800"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 </a:t>
                      </a:r>
                      <a:r>
                        <a:rPr lang="zh-TW" altLang="zh-TW" sz="1800"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長期照顧服務提供者特約簽訂及費用支付作業要點」第十點規定，各縣市政府於受理服務費用申報之日起</a:t>
                      </a:r>
                      <a:r>
                        <a:rPr lang="en-US" altLang="zh-TW" sz="1800"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30</a:t>
                      </a:r>
                      <a:r>
                        <a:rPr lang="zh-TW" altLang="zh-TW" sz="1800"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日內，應須完成部分費用暫付或全額支付事宜，爰訂定此指標。</a:t>
                      </a:r>
                      <a:endParaRPr lang="en-US" altLang="zh-TW" sz="1800"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457200" lvl="1" indent="-432000">
                        <a:lnSpc>
                          <a:spcPts val="2200"/>
                        </a:lnSpc>
                        <a:spcAft>
                          <a:spcPts val="0"/>
                        </a:spcAft>
                        <a:buFont typeface="+mj-ea"/>
                        <a:buNone/>
                      </a:pPr>
                      <a:r>
                        <a:rPr lang="zh-TW" altLang="en-US" sz="1800"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二、</a:t>
                      </a:r>
                      <a:r>
                        <a:rPr lang="zh-TW" altLang="zh-TW" sz="1800"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另考量服務單位資金調度及營運壓力，縣市政府應儘速完成服務費用審核作業，讓長照服務順利推行，故仍維持原評分標準。</a:t>
                      </a:r>
                      <a:endParaRPr lang="zh-TW" altLang="zh-TW" sz="1800" kern="100" dirty="0" smtClean="0">
                        <a:solidFill>
                          <a:schemeClr val="tx1"/>
                        </a:solidFill>
                        <a:effectLst/>
                        <a:latin typeface="Times New Roman" panose="02020603050405020304" pitchFamily="18" charset="0"/>
                        <a:ea typeface="新細明體" panose="02020500000000000000" pitchFamily="18" charset="-120"/>
                        <a:cs typeface="Times New Roman" panose="02020603050405020304" pitchFamily="18" charset="0"/>
                      </a:endParaRPr>
                    </a:p>
                    <a:p>
                      <a:endParaRPr lang="zh-TW" altLang="zh-TW" sz="1800" kern="1200" dirty="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r>
            </a:tbl>
          </a:graphicData>
        </a:graphic>
      </p:graphicFrame>
      <p:sp>
        <p:nvSpPr>
          <p:cNvPr id="2" name="矩形 1"/>
          <p:cNvSpPr/>
          <p:nvPr/>
        </p:nvSpPr>
        <p:spPr>
          <a:xfrm>
            <a:off x="2987824" y="601524"/>
            <a:ext cx="3384376" cy="523220"/>
          </a:xfrm>
          <a:prstGeom prst="rect">
            <a:avLst/>
          </a:prstGeom>
        </p:spPr>
        <p:txBody>
          <a:bodyPr wrap="square">
            <a:spAutoFit/>
          </a:bodyPr>
          <a:lstStyle/>
          <a:p>
            <a:pPr algn="ctr"/>
            <a:r>
              <a:rPr lang="zh-TW" altLang="en-US" sz="2800" b="1" dirty="0">
                <a:latin typeface="標楷體" pitchFamily="65" charset="-120"/>
                <a:ea typeface="標楷體" pitchFamily="65" charset="-120"/>
              </a:rPr>
              <a:t>縣市衛生局</a:t>
            </a:r>
            <a:r>
              <a:rPr lang="zh-TW" altLang="en-US" sz="2800" b="1" dirty="0" smtClean="0">
                <a:latin typeface="標楷體" pitchFamily="65" charset="-120"/>
                <a:ea typeface="標楷體" pitchFamily="65" charset="-120"/>
              </a:rPr>
              <a:t>提案</a:t>
            </a:r>
            <a:r>
              <a:rPr lang="en-US" altLang="zh-TW" sz="2800" b="1" dirty="0" smtClean="0">
                <a:latin typeface="標楷體" pitchFamily="65" charset="-120"/>
                <a:ea typeface="標楷體" pitchFamily="65" charset="-120"/>
              </a:rPr>
              <a:t>-</a:t>
            </a:r>
            <a:r>
              <a:rPr lang="en-US" altLang="zh-TW" sz="2800" b="1" dirty="0" smtClean="0">
                <a:latin typeface="Times New Roman" panose="02020603050405020304" pitchFamily="18" charset="0"/>
                <a:ea typeface="標楷體" pitchFamily="65" charset="-120"/>
                <a:cs typeface="Times New Roman" panose="02020603050405020304" pitchFamily="18" charset="0"/>
              </a:rPr>
              <a:t>8</a:t>
            </a:r>
            <a:endParaRPr lang="en-US" altLang="zh-TW" sz="2800" b="1" dirty="0">
              <a:latin typeface="Times New Roman" panose="02020603050405020304" pitchFamily="18" charset="0"/>
              <a:ea typeface="標楷體" pitchFamily="65" charset="-120"/>
              <a:cs typeface="Times New Roman" panose="02020603050405020304" pitchFamily="18" charset="0"/>
            </a:endParaRPr>
          </a:p>
        </p:txBody>
      </p:sp>
      <p:sp>
        <p:nvSpPr>
          <p:cNvPr id="3" name="投影片編號版面配置區 2"/>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44</a:t>
            </a:fld>
            <a:endParaRPr lang="en-US" altLang="zh-TW" dirty="0">
              <a:solidFill>
                <a:prstClr val="black"/>
              </a:solidFill>
            </a:endParaRPr>
          </a:p>
        </p:txBody>
      </p:sp>
    </p:spTree>
    <p:extLst>
      <p:ext uri="{BB962C8B-B14F-4D97-AF65-F5344CB8AC3E}">
        <p14:creationId xmlns:p14="http://schemas.microsoft.com/office/powerpoint/2010/main" val="146712898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1198322463"/>
              </p:ext>
            </p:extLst>
          </p:nvPr>
        </p:nvGraphicFramePr>
        <p:xfrm>
          <a:off x="107504" y="1268760"/>
          <a:ext cx="8885973" cy="4968552"/>
        </p:xfrm>
        <a:graphic>
          <a:graphicData uri="http://schemas.openxmlformats.org/drawingml/2006/table">
            <a:tbl>
              <a:tblPr firstRow="1" firstCol="1" lastRow="1" lastCol="1" bandRow="1" bandCol="1">
                <a:tableStyleId>{5940675A-B579-460E-94D1-54222C63F5DA}</a:tableStyleId>
              </a:tblPr>
              <a:tblGrid>
                <a:gridCol w="1584176"/>
                <a:gridCol w="1512168"/>
                <a:gridCol w="2736304"/>
                <a:gridCol w="3053325"/>
              </a:tblGrid>
              <a:tr h="181992">
                <a:tc>
                  <a:txBody>
                    <a:bodyPr/>
                    <a:lstStyle/>
                    <a:p>
                      <a:pPr algn="ctr">
                        <a:lnSpc>
                          <a:spcPts val="2000"/>
                        </a:lnSpc>
                        <a:spcAft>
                          <a:spcPts val="0"/>
                        </a:spcAft>
                      </a:pPr>
                      <a:r>
                        <a:rPr lang="en-US" sz="1800" b="1" kern="100" dirty="0">
                          <a:effectLst/>
                          <a:latin typeface="Times New Roman" panose="02020603050405020304" pitchFamily="18" charset="0"/>
                          <a:ea typeface="標楷體" panose="03000509000000000000" pitchFamily="65" charset="-120"/>
                          <a:cs typeface="Times New Roman" panose="02020603050405020304" pitchFamily="18" charset="0"/>
                        </a:rPr>
                        <a:t>­­ </a:t>
                      </a: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考評項目</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考評依據</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衛生局意見內容</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衛生福利部</a:t>
                      </a:r>
                      <a:r>
                        <a:rPr lang="zh-TW" sz="1800" b="1" kern="100" dirty="0" smtClean="0">
                          <a:effectLst/>
                          <a:latin typeface="Times New Roman" panose="02020603050405020304" pitchFamily="18" charset="0"/>
                          <a:ea typeface="標楷體" panose="03000509000000000000" pitchFamily="65" charset="-120"/>
                          <a:cs typeface="Times New Roman" panose="02020603050405020304" pitchFamily="18" charset="0"/>
                        </a:rPr>
                        <a:t>回應</a:t>
                      </a:r>
                      <a:endPar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solidFill>
                      <a:schemeClr val="accent1">
                        <a:lumMod val="40000"/>
                        <a:lumOff val="60000"/>
                      </a:schemeClr>
                    </a:solidFill>
                  </a:tcPr>
                </a:tc>
              </a:tr>
              <a:tr h="4714552">
                <a:tc>
                  <a:txBody>
                    <a:bodyPr/>
                    <a:lstStyle/>
                    <a:p>
                      <a:pPr marL="0" lvl="0" indent="0" algn="just">
                        <a:spcAft>
                          <a:spcPts val="0"/>
                        </a:spcAft>
                        <a:buSzPts val="1400"/>
                        <a:buFont typeface="標楷體"/>
                        <a:buNone/>
                        <a:tabLst>
                          <a:tab pos="623888" algn="l"/>
                        </a:tabLst>
                      </a:pPr>
                      <a:r>
                        <a:rPr kumimoji="0" lang="zh-TW" altLang="en-US"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一、</a:t>
                      </a:r>
                      <a:r>
                        <a:rPr kumimoji="0" lang="zh-TW" altLang="en-US"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長期照護十年計畫</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(100</a:t>
                      </a:r>
                      <a:r>
                        <a:rPr kumimoji="0" lang="zh-TW" altLang="en-US" sz="1800" b="0" u="non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五</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服務</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(27</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800" dirty="0">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tc>
                <a:tc>
                  <a:txBody>
                    <a:bodyPr/>
                    <a:lstStyle/>
                    <a:p>
                      <a:pPr marL="180975" indent="-180975" algn="just"/>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長期照顧輔具服務辦理情形</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p>
                    <a:p>
                      <a:pPr marL="228600" algn="ctr">
                        <a:lnSpc>
                          <a:spcPts val="2000"/>
                        </a:lnSpc>
                        <a:spcAft>
                          <a:spcPts val="0"/>
                        </a:spcAft>
                      </a:pPr>
                      <a:r>
                        <a:rPr lang="en-US" sz="1800" kern="0" dirty="0" smtClean="0">
                          <a:effectLst/>
                          <a:latin typeface="Times New Roman" panose="02020603050405020304" pitchFamily="18" charset="0"/>
                          <a:ea typeface="標楷體" panose="03000509000000000000" pitchFamily="65" charset="-120"/>
                          <a:cs typeface="Times New Roman" panose="02020603050405020304" pitchFamily="18" charset="0"/>
                        </a:rPr>
                        <a:t> </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c>
                  <a:txBody>
                    <a:bodyPr/>
                    <a:lstStyle/>
                    <a:p>
                      <a:pPr algn="ct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新北市</a:t>
                      </a: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p>
                    <a:p>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可租可購同步制度，給付</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年只</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4</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萬利多不足。</a:t>
                      </a:r>
                    </a:p>
                    <a:p>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民眾使用習慣不易改變。</a:t>
                      </a:r>
                    </a:p>
                    <a:p>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單項租賃給付金額不足。</a:t>
                      </a:r>
                    </a:p>
                    <a:p>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4.</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核定租賃的比例過高。</a:t>
                      </a:r>
                    </a:p>
                    <a:p>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核定之後後續有實際購買來請款的總身障人數比例大約八成</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(106</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79%)</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，所以五成租賃的目標，表示後續動作的案家</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62.5% </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都使用租賃，輔具考評指標建議該指標不合理處。</a:t>
                      </a:r>
                    </a:p>
                  </a:txBody>
                  <a:tcPr marL="47567" marR="47567" marT="0" marB="0"/>
                </a:tc>
                <a:tc>
                  <a:txBody>
                    <a:bodyPr/>
                    <a:lstStyle/>
                    <a:p>
                      <a:pPr marL="457200" indent="-457200" algn="just">
                        <a:buFont typeface="+mj-ea"/>
                        <a:buAutoNum type="ea1ChtPeriod"/>
                      </a:pP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為強化失能者所需之長照輔具服務，本部自</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107</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年起於長期照顧給付及支付基準新增輔具租賃服務，目的係希望透過租賃服務提供民眾高品質及多元性輔具，未來朝向鼓勵民眾以租賃取代購買，滿足民眾輔具需求並減少資源浪費為目標。</a:t>
                      </a:r>
                      <a:endPar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457200" indent="-457200" algn="just">
                        <a:buFont typeface="+mj-ea"/>
                        <a:buAutoNum type="ea1ChtPeriod"/>
                      </a:pP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另依據</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107</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月</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18</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日「</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108</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年地方衛生機關考評指標</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長照業務</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說明會」，已將計分標準由</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50%</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調整至</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30%</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，鼓勵縣市政府推動是項業務。</a:t>
                      </a:r>
                    </a:p>
                  </a:txBody>
                  <a:tcPr marL="47567" marR="47567" marT="0" marB="0"/>
                </a:tc>
              </a:tr>
            </a:tbl>
          </a:graphicData>
        </a:graphic>
      </p:graphicFrame>
      <p:sp>
        <p:nvSpPr>
          <p:cNvPr id="2" name="矩形 1"/>
          <p:cNvSpPr/>
          <p:nvPr/>
        </p:nvSpPr>
        <p:spPr>
          <a:xfrm>
            <a:off x="3059832" y="601524"/>
            <a:ext cx="3384376" cy="523220"/>
          </a:xfrm>
          <a:prstGeom prst="rect">
            <a:avLst/>
          </a:prstGeom>
        </p:spPr>
        <p:txBody>
          <a:bodyPr wrap="square">
            <a:spAutoFit/>
          </a:bodyPr>
          <a:lstStyle/>
          <a:p>
            <a:pPr algn="ctr"/>
            <a:r>
              <a:rPr lang="zh-TW" altLang="en-US" sz="2800" b="1" dirty="0">
                <a:latin typeface="標楷體" pitchFamily="65" charset="-120"/>
                <a:ea typeface="標楷體" pitchFamily="65" charset="-120"/>
              </a:rPr>
              <a:t>縣市衛生局</a:t>
            </a:r>
            <a:r>
              <a:rPr lang="zh-TW" altLang="en-US" sz="2800" b="1" dirty="0" smtClean="0">
                <a:latin typeface="標楷體" pitchFamily="65" charset="-120"/>
                <a:ea typeface="標楷體" pitchFamily="65" charset="-120"/>
              </a:rPr>
              <a:t>提案</a:t>
            </a:r>
            <a:r>
              <a:rPr lang="en-US" altLang="zh-TW" sz="2800" b="1" dirty="0" smtClean="0">
                <a:latin typeface="標楷體" pitchFamily="65" charset="-120"/>
                <a:ea typeface="標楷體" pitchFamily="65" charset="-120"/>
              </a:rPr>
              <a:t>-</a:t>
            </a:r>
            <a:r>
              <a:rPr lang="en-US" altLang="zh-TW" sz="2800" b="1" dirty="0" smtClean="0">
                <a:latin typeface="Times New Roman" panose="02020603050405020304" pitchFamily="18" charset="0"/>
                <a:ea typeface="標楷體" pitchFamily="65" charset="-120"/>
                <a:cs typeface="Times New Roman" panose="02020603050405020304" pitchFamily="18" charset="0"/>
              </a:rPr>
              <a:t>9</a:t>
            </a:r>
            <a:endParaRPr lang="en-US" altLang="zh-TW" sz="2800" b="1" dirty="0">
              <a:latin typeface="Times New Roman" panose="02020603050405020304" pitchFamily="18" charset="0"/>
              <a:ea typeface="標楷體" pitchFamily="65" charset="-120"/>
              <a:cs typeface="Times New Roman" panose="02020603050405020304" pitchFamily="18" charset="0"/>
            </a:endParaRPr>
          </a:p>
        </p:txBody>
      </p:sp>
      <p:sp>
        <p:nvSpPr>
          <p:cNvPr id="3" name="投影片編號版面配置區 2"/>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45</a:t>
            </a:fld>
            <a:endParaRPr lang="en-US" altLang="zh-TW" dirty="0">
              <a:solidFill>
                <a:prstClr val="black"/>
              </a:solidFill>
            </a:endParaRPr>
          </a:p>
        </p:txBody>
      </p:sp>
    </p:spTree>
    <p:extLst>
      <p:ext uri="{BB962C8B-B14F-4D97-AF65-F5344CB8AC3E}">
        <p14:creationId xmlns:p14="http://schemas.microsoft.com/office/powerpoint/2010/main" val="32749741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297203554"/>
              </p:ext>
            </p:extLst>
          </p:nvPr>
        </p:nvGraphicFramePr>
        <p:xfrm>
          <a:off x="107504" y="980728"/>
          <a:ext cx="8885973" cy="5544616"/>
        </p:xfrm>
        <a:graphic>
          <a:graphicData uri="http://schemas.openxmlformats.org/drawingml/2006/table">
            <a:tbl>
              <a:tblPr firstRow="1" firstCol="1" lastRow="1" lastCol="1" bandRow="1" bandCol="1">
                <a:tableStyleId>{5940675A-B579-460E-94D1-54222C63F5DA}</a:tableStyleId>
              </a:tblPr>
              <a:tblGrid>
                <a:gridCol w="1224136"/>
                <a:gridCol w="1224136"/>
                <a:gridCol w="2520280"/>
                <a:gridCol w="3917421"/>
              </a:tblGrid>
              <a:tr h="262033">
                <a:tc>
                  <a:txBody>
                    <a:bodyPr/>
                    <a:lstStyle/>
                    <a:p>
                      <a:pPr algn="ctr">
                        <a:lnSpc>
                          <a:spcPts val="2000"/>
                        </a:lnSpc>
                        <a:spcAft>
                          <a:spcPts val="0"/>
                        </a:spcAft>
                      </a:pPr>
                      <a:r>
                        <a:rPr lang="en-US" sz="1800" b="1" kern="100" dirty="0">
                          <a:effectLst/>
                          <a:latin typeface="Times New Roman" panose="02020603050405020304" pitchFamily="18" charset="0"/>
                          <a:ea typeface="標楷體" panose="03000509000000000000" pitchFamily="65" charset="-120"/>
                          <a:cs typeface="Times New Roman" panose="02020603050405020304" pitchFamily="18" charset="0"/>
                        </a:rPr>
                        <a:t>­­ </a:t>
                      </a: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考評項目</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考評依據</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衛生局意見內容</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衛生福利部</a:t>
                      </a:r>
                      <a:r>
                        <a:rPr lang="zh-TW" sz="1800" b="1" kern="100" dirty="0" smtClean="0">
                          <a:effectLst/>
                          <a:latin typeface="Times New Roman" panose="02020603050405020304" pitchFamily="18" charset="0"/>
                          <a:ea typeface="標楷體" panose="03000509000000000000" pitchFamily="65" charset="-120"/>
                          <a:cs typeface="Times New Roman" panose="02020603050405020304" pitchFamily="18" charset="0"/>
                        </a:rPr>
                        <a:t>回應</a:t>
                      </a:r>
                      <a:endPar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solidFill>
                      <a:schemeClr val="accent1">
                        <a:lumMod val="40000"/>
                        <a:lumOff val="60000"/>
                      </a:schemeClr>
                    </a:solidFill>
                  </a:tcPr>
                </a:tc>
              </a:tr>
              <a:tr h="5282583">
                <a:tc>
                  <a:txBody>
                    <a:bodyPr/>
                    <a:lstStyle/>
                    <a:p>
                      <a:pPr marL="0" lvl="0" indent="0" algn="just">
                        <a:spcAft>
                          <a:spcPts val="0"/>
                        </a:spcAft>
                        <a:buSzPts val="1400"/>
                        <a:buFont typeface="標楷體"/>
                        <a:buNone/>
                        <a:tabLst>
                          <a:tab pos="623888" algn="l"/>
                        </a:tabLst>
                      </a:pPr>
                      <a:r>
                        <a:rPr kumimoji="0" lang="zh-TW" altLang="en-US"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一、</a:t>
                      </a:r>
                      <a:r>
                        <a:rPr kumimoji="0" lang="zh-TW" altLang="en-US"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長期照護十年</a:t>
                      </a:r>
                      <a:endParaRPr kumimoji="0" lang="en-US" altLang="zh-TW"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0" lvl="0" indent="0" algn="l">
                        <a:spcAft>
                          <a:spcPts val="0"/>
                        </a:spcAft>
                        <a:buSzPts val="1400"/>
                        <a:buFont typeface="標楷體"/>
                        <a:buNone/>
                        <a:tabLst>
                          <a:tab pos="623888" algn="l"/>
                        </a:tabLst>
                      </a:pPr>
                      <a:r>
                        <a:rPr kumimoji="0" lang="zh-TW" altLang="en-US"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計畫</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(100</a:t>
                      </a:r>
                      <a:r>
                        <a:rPr kumimoji="0" lang="zh-TW" altLang="en-US" sz="1800" b="0" u="non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五</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服務</a:t>
                      </a:r>
                      <a:endPar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(27</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800" dirty="0">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tc>
                <a:tc>
                  <a:txBody>
                    <a:bodyPr/>
                    <a:lstStyle/>
                    <a:p>
                      <a:pPr marL="180975" indent="-180975" algn="just"/>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辦理出備銜接復能多元服務試辦計畫執行情形</a:t>
                      </a:r>
                    </a:p>
                    <a:p>
                      <a:pPr marL="180975" indent="-180975" algn="just"/>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   </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p>
                    <a:p>
                      <a:pPr marL="228600" algn="ctr">
                        <a:lnSpc>
                          <a:spcPts val="2000"/>
                        </a:lnSpc>
                        <a:spcAft>
                          <a:spcPts val="0"/>
                        </a:spcAft>
                      </a:pPr>
                      <a:r>
                        <a:rPr lang="en-US" sz="1800" kern="0" dirty="0" smtClean="0">
                          <a:effectLst/>
                          <a:latin typeface="Times New Roman" panose="02020603050405020304" pitchFamily="18" charset="0"/>
                          <a:ea typeface="標楷體" panose="03000509000000000000" pitchFamily="65" charset="-120"/>
                          <a:cs typeface="Times New Roman" panose="02020603050405020304" pitchFamily="18" charset="0"/>
                        </a:rPr>
                        <a:t> </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c>
                  <a:txBody>
                    <a:bodyPr/>
                    <a:lstStyle/>
                    <a:p>
                      <a:pPr algn="ctr"/>
                      <a:r>
                        <a:rPr lang="en-US" altLang="zh-TW" sz="20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20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新北市</a:t>
                      </a:r>
                      <a:r>
                        <a:rPr lang="en-US" altLang="zh-TW" sz="20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p>
                    <a:p>
                      <a:r>
                        <a:rPr lang="en-US" altLang="zh-TW"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出備銜接復能多元服務試辦計畫為</a:t>
                      </a:r>
                      <a:r>
                        <a:rPr lang="en-US" altLang="zh-TW"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107</a:t>
                      </a:r>
                      <a:r>
                        <a:rPr lang="zh-TW" altLang="en-US"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年度新興計畫，考量本市醫院共計</a:t>
                      </a:r>
                      <a:r>
                        <a:rPr lang="en-US" altLang="zh-TW"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54</a:t>
                      </a:r>
                      <a:r>
                        <a:rPr lang="zh-TW" altLang="en-US"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家，屬於第</a:t>
                      </a:r>
                      <a:r>
                        <a:rPr lang="en-US" altLang="zh-TW"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組，指標參與率需≥</a:t>
                      </a:r>
                      <a:r>
                        <a:rPr lang="en-US" altLang="zh-TW"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30%(16</a:t>
                      </a:r>
                      <a:r>
                        <a:rPr lang="zh-TW" altLang="en-US"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家</a:t>
                      </a:r>
                      <a:r>
                        <a:rPr lang="en-US" altLang="zh-TW"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才可達到滿分，即使出備友善醫院全數加入亦不足以達到滿分。</a:t>
                      </a:r>
                    </a:p>
                    <a:p>
                      <a:r>
                        <a:rPr lang="en-US" altLang="zh-TW"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a:t>
                      </a:r>
                      <a:r>
                        <a:rPr lang="zh-TW" altLang="en-US"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建請貴部先普及出備友善醫院數量，使各院皆可執行</a:t>
                      </a:r>
                      <a:r>
                        <a:rPr lang="en-US" altLang="zh-TW"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CMS</a:t>
                      </a:r>
                      <a:r>
                        <a:rPr lang="zh-TW" altLang="en-US"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評估及照顧計畫擬定，強化出院準備服務效能，落實醫療與長照無縫接軌，進而執行上開計畫。</a:t>
                      </a:r>
                    </a:p>
                    <a:p>
                      <a:r>
                        <a:rPr lang="en-US" altLang="zh-TW"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3.</a:t>
                      </a:r>
                      <a:r>
                        <a:rPr lang="zh-TW" altLang="en-US" sz="16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復能多元試辦計畫，試算案例繁雜，收費方式醫院反應溝通上若無簡便方法說明及相關配套措施，恐有不符民眾期代導致服務無法延續，甚至呆帳產生。</a:t>
                      </a:r>
                    </a:p>
                  </a:txBody>
                  <a:tcPr marL="47567" marR="47567" marT="0" marB="0"/>
                </a:tc>
                <a:tc>
                  <a:txBody>
                    <a:bodyPr/>
                    <a:lstStyle/>
                    <a:p>
                      <a:pPr marL="342900" lvl="0" indent="-342900">
                        <a:buFont typeface="+mj-ea"/>
                        <a:buAutoNum type="ea1ChtPeriod"/>
                      </a:pP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參與對象不限「銜接長照</a:t>
                      </a:r>
                      <a:r>
                        <a:rPr lang="en-US" altLang="zh-TW" sz="1400" kern="1200" dirty="0" smtClean="0">
                          <a:solidFill>
                            <a:schemeClr val="tx1"/>
                          </a:solidFill>
                          <a:effectLst/>
                          <a:latin typeface="標楷體" panose="03000509000000000000" pitchFamily="65" charset="-120"/>
                          <a:ea typeface="標楷體" panose="03000509000000000000" pitchFamily="65" charset="-120"/>
                          <a:cs typeface="+mn-cs"/>
                        </a:rPr>
                        <a:t>2.0</a:t>
                      </a: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出院準備友善醫院獎勵計畫」及「長照服務出院準備友善醫院認證」醫院，可包括所有考評指標之醫院家數定義</a:t>
                      </a:r>
                      <a:r>
                        <a:rPr lang="zh-TW" altLang="en-US" sz="1400" kern="1200" dirty="0" smtClean="0">
                          <a:solidFill>
                            <a:schemeClr val="tx1"/>
                          </a:solidFill>
                          <a:effectLst/>
                          <a:latin typeface="標楷體" panose="03000509000000000000" pitchFamily="65" charset="-120"/>
                          <a:ea typeface="標楷體" panose="03000509000000000000" pitchFamily="65" charset="-120"/>
                          <a:cs typeface="+mn-cs"/>
                        </a:rPr>
                        <a:t>。</a:t>
                      </a: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已研議醫院診療科別僅有兒</a:t>
                      </a:r>
                      <a:r>
                        <a:rPr lang="zh-TW" altLang="en-US" sz="1400" kern="1200" dirty="0" smtClean="0">
                          <a:solidFill>
                            <a:schemeClr val="tx1"/>
                          </a:solidFill>
                          <a:effectLst/>
                          <a:latin typeface="標楷體" panose="03000509000000000000" pitchFamily="65" charset="-120"/>
                          <a:ea typeface="標楷體" panose="03000509000000000000" pitchFamily="65" charset="-120"/>
                          <a:cs typeface="+mn-cs"/>
                        </a:rPr>
                        <a:t>科</a:t>
                      </a: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、婦產科、精神科、牙科等</a:t>
                      </a:r>
                      <a:r>
                        <a:rPr lang="zh-TW" altLang="en-US" sz="1400" kern="1200" dirty="0" smtClean="0">
                          <a:solidFill>
                            <a:schemeClr val="tx1"/>
                          </a:solidFill>
                          <a:effectLst/>
                          <a:latin typeface="標楷體" panose="03000509000000000000" pitchFamily="65" charset="-120"/>
                          <a:ea typeface="標楷體" panose="03000509000000000000" pitchFamily="65" charset="-120"/>
                          <a:cs typeface="+mn-cs"/>
                        </a:rPr>
                        <a:t>，</a:t>
                      </a: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或為兒童醫院、精神科醫院、中醫醫院、牙醫醫院者，不納</a:t>
                      </a:r>
                      <a:r>
                        <a:rPr lang="zh-TW" altLang="en-US" sz="1400" kern="1200" dirty="0" smtClean="0">
                          <a:solidFill>
                            <a:schemeClr val="tx1"/>
                          </a:solidFill>
                          <a:effectLst/>
                          <a:latin typeface="標楷體" panose="03000509000000000000" pitchFamily="65" charset="-120"/>
                          <a:ea typeface="標楷體" panose="03000509000000000000" pitchFamily="65" charset="-120"/>
                          <a:cs typeface="+mn-cs"/>
                        </a:rPr>
                        <a:t>計</a:t>
                      </a: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醫院家數。</a:t>
                      </a:r>
                      <a:endParaRPr lang="en-US" altLang="zh-TW" sz="1400" kern="1200" dirty="0" smtClean="0">
                        <a:solidFill>
                          <a:schemeClr val="tx1"/>
                        </a:solidFill>
                        <a:effectLst/>
                        <a:latin typeface="標楷體" panose="03000509000000000000" pitchFamily="65" charset="-120"/>
                        <a:ea typeface="標楷體" panose="03000509000000000000" pitchFamily="65" charset="-120"/>
                        <a:cs typeface="+mn-cs"/>
                      </a:endParaRPr>
                    </a:p>
                    <a:p>
                      <a:pPr marL="342900" lvl="0" indent="-342900">
                        <a:buFont typeface="+mj-ea"/>
                        <a:buAutoNum type="ea1ChtPeriod"/>
                      </a:pP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本部</a:t>
                      </a:r>
                      <a:r>
                        <a:rPr lang="en-US" altLang="zh-TW" sz="1400" kern="1200" dirty="0" smtClean="0">
                          <a:solidFill>
                            <a:schemeClr val="tx1"/>
                          </a:solidFill>
                          <a:effectLst/>
                          <a:latin typeface="標楷體" panose="03000509000000000000" pitchFamily="65" charset="-120"/>
                          <a:ea typeface="標楷體" panose="03000509000000000000" pitchFamily="65" charset="-120"/>
                          <a:cs typeface="+mn-cs"/>
                        </a:rPr>
                        <a:t>106-107</a:t>
                      </a: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年推動「銜接長照</a:t>
                      </a:r>
                      <a:r>
                        <a:rPr lang="en-US" altLang="zh-TW" sz="1400" kern="1200" dirty="0" smtClean="0">
                          <a:solidFill>
                            <a:schemeClr val="tx1"/>
                          </a:solidFill>
                          <a:effectLst/>
                          <a:latin typeface="標楷體" panose="03000509000000000000" pitchFamily="65" charset="-120"/>
                          <a:ea typeface="標楷體" panose="03000509000000000000" pitchFamily="65" charset="-120"/>
                          <a:cs typeface="+mn-cs"/>
                        </a:rPr>
                        <a:t>2.0</a:t>
                      </a: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出院準備友善醫院講計畫」已補助醫院建置出院準備銜接長照服務創新模式，由縣市照管中心人員辦理評估訓練，計畫之院內專職人員參訓，使用</a:t>
                      </a:r>
                      <a:r>
                        <a:rPr lang="en-US" altLang="zh-TW" sz="1400" kern="1200" dirty="0" smtClean="0">
                          <a:solidFill>
                            <a:schemeClr val="tx1"/>
                          </a:solidFill>
                          <a:effectLst/>
                          <a:latin typeface="標楷體" panose="03000509000000000000" pitchFamily="65" charset="-120"/>
                          <a:ea typeface="標楷體" panose="03000509000000000000" pitchFamily="65" charset="-120"/>
                          <a:cs typeface="+mn-cs"/>
                        </a:rPr>
                        <a:t>CMS</a:t>
                      </a: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評估及擬定照顧計畫，轉介至照管中心，透過中心派案，使個案於出院前完成評</a:t>
                      </a:r>
                      <a:r>
                        <a:rPr lang="zh-TW" altLang="en-US" sz="1400" kern="1200" dirty="0" smtClean="0">
                          <a:solidFill>
                            <a:schemeClr val="tx1"/>
                          </a:solidFill>
                          <a:effectLst/>
                          <a:latin typeface="標楷體" panose="03000509000000000000" pitchFamily="65" charset="-120"/>
                          <a:ea typeface="標楷體" panose="03000509000000000000" pitchFamily="65" charset="-120"/>
                          <a:cs typeface="+mn-cs"/>
                        </a:rPr>
                        <a:t>估</a:t>
                      </a: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，出院後取得長照服務。</a:t>
                      </a:r>
                      <a:endParaRPr lang="en-US" altLang="zh-TW" sz="1400" kern="1200" dirty="0" smtClean="0">
                        <a:solidFill>
                          <a:schemeClr val="tx1"/>
                        </a:solidFill>
                        <a:effectLst/>
                        <a:latin typeface="標楷體" panose="03000509000000000000" pitchFamily="65" charset="-120"/>
                        <a:ea typeface="標楷體" panose="03000509000000000000" pitchFamily="65" charset="-120"/>
                        <a:cs typeface="+mn-cs"/>
                      </a:endParaRPr>
                    </a:p>
                    <a:p>
                      <a:pPr marL="342900" lvl="0" indent="-342900">
                        <a:buFont typeface="+mj-ea"/>
                        <a:buAutoNum type="ea1ChtPeriod"/>
                      </a:pP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試辦計畫新增預借額度的便民方案，彈性將民眾出院後</a:t>
                      </a:r>
                      <a:r>
                        <a:rPr lang="en-US" altLang="zh-TW" sz="1400" kern="1200" dirty="0" smtClean="0">
                          <a:solidFill>
                            <a:schemeClr val="tx1"/>
                          </a:solidFill>
                          <a:effectLst/>
                          <a:latin typeface="標楷體" panose="03000509000000000000" pitchFamily="65" charset="-120"/>
                          <a:ea typeface="標楷體" panose="03000509000000000000" pitchFamily="65" charset="-120"/>
                          <a:cs typeface="+mn-cs"/>
                        </a:rPr>
                        <a:t> 2~6 </a:t>
                      </a: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個月之照顧及專業服務額度的</a:t>
                      </a:r>
                      <a:r>
                        <a:rPr lang="en-US" altLang="zh-TW" sz="1400" kern="1200" dirty="0" smtClean="0">
                          <a:solidFill>
                            <a:schemeClr val="tx1"/>
                          </a:solidFill>
                          <a:effectLst/>
                          <a:latin typeface="標楷體" panose="03000509000000000000" pitchFamily="65" charset="-120"/>
                          <a:ea typeface="標楷體" panose="03000509000000000000" pitchFamily="65" charset="-120"/>
                          <a:cs typeface="+mn-cs"/>
                        </a:rPr>
                        <a:t> 30%</a:t>
                      </a: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提前納入照顧計畫。預支額度扣除方式：預支額度（即出院後</a:t>
                      </a:r>
                      <a:r>
                        <a:rPr lang="en-US" altLang="zh-TW" sz="1400" kern="1200" dirty="0" smtClean="0">
                          <a:solidFill>
                            <a:schemeClr val="tx1"/>
                          </a:solidFill>
                          <a:effectLst/>
                          <a:latin typeface="標楷體" panose="03000509000000000000" pitchFamily="65" charset="-120"/>
                          <a:ea typeface="標楷體" panose="03000509000000000000" pitchFamily="65" charset="-120"/>
                          <a:cs typeface="+mn-cs"/>
                        </a:rPr>
                        <a:t>2~6</a:t>
                      </a: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個月給付額度提前規劃部分）於出院後</a:t>
                      </a:r>
                      <a:r>
                        <a:rPr lang="en-US" altLang="zh-TW" sz="1400" kern="1200" dirty="0" smtClean="0">
                          <a:solidFill>
                            <a:schemeClr val="tx1"/>
                          </a:solidFill>
                          <a:effectLst/>
                          <a:latin typeface="標楷體" panose="03000509000000000000" pitchFamily="65" charset="-120"/>
                          <a:ea typeface="標楷體" panose="03000509000000000000" pitchFamily="65" charset="-120"/>
                          <a:cs typeface="+mn-cs"/>
                        </a:rPr>
                        <a:t>2~6</a:t>
                      </a: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個月平均扣除。預支額度所擬之復能多元服務計畫，應於出院當月至</a:t>
                      </a:r>
                      <a:r>
                        <a:rPr lang="en-US" altLang="zh-TW" sz="1400" kern="1200" dirty="0" smtClean="0">
                          <a:solidFill>
                            <a:schemeClr val="tx1"/>
                          </a:solidFill>
                          <a:effectLst/>
                          <a:latin typeface="標楷體" panose="03000509000000000000" pitchFamily="65" charset="-120"/>
                          <a:ea typeface="標楷體" panose="03000509000000000000" pitchFamily="65" charset="-120"/>
                          <a:cs typeface="+mn-cs"/>
                        </a:rPr>
                        <a:t> 3 </a:t>
                      </a: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個月內用完。</a:t>
                      </a:r>
                      <a:endParaRPr lang="en-US" altLang="zh-TW" sz="1400" kern="1200" dirty="0" smtClean="0">
                        <a:solidFill>
                          <a:schemeClr val="tx1"/>
                        </a:solidFill>
                        <a:effectLst/>
                        <a:latin typeface="標楷體" panose="03000509000000000000" pitchFamily="65" charset="-120"/>
                        <a:ea typeface="標楷體" panose="03000509000000000000" pitchFamily="65" charset="-120"/>
                        <a:cs typeface="+mn-cs"/>
                      </a:endParaRPr>
                    </a:p>
                    <a:p>
                      <a:pPr marL="342900" lvl="0" indent="-342900">
                        <a:buFont typeface="+mj-ea"/>
                        <a:buAutoNum type="ea1ChtPeriod"/>
                      </a:pP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本部規劃於照顧管理平台建置復能多元服務試辦計畫之系統，</a:t>
                      </a:r>
                      <a:r>
                        <a:rPr lang="zh-TW" altLang="en-US" sz="1400" kern="1200" dirty="0" smtClean="0">
                          <a:solidFill>
                            <a:schemeClr val="tx1"/>
                          </a:solidFill>
                          <a:effectLst/>
                          <a:latin typeface="標楷體" panose="03000509000000000000" pitchFamily="65" charset="-120"/>
                          <a:ea typeface="標楷體" panose="03000509000000000000" pitchFamily="65" charset="-120"/>
                          <a:cs typeface="+mn-cs"/>
                        </a:rPr>
                        <a:t>增進專業服務單位了解預支額度使用情形及計算，應</a:t>
                      </a: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無試算繁瑣</a:t>
                      </a:r>
                      <a:r>
                        <a:rPr lang="zh-TW" altLang="en-US" sz="1400" kern="1200" dirty="0" smtClean="0">
                          <a:solidFill>
                            <a:schemeClr val="tx1"/>
                          </a:solidFill>
                          <a:effectLst/>
                          <a:latin typeface="標楷體" panose="03000509000000000000" pitchFamily="65" charset="-120"/>
                          <a:ea typeface="標楷體" panose="03000509000000000000" pitchFamily="65" charset="-120"/>
                          <a:cs typeface="+mn-cs"/>
                        </a:rPr>
                        <a:t>問題</a:t>
                      </a:r>
                      <a:r>
                        <a:rPr lang="zh-TW" altLang="zh-TW" sz="1400" kern="1200" dirty="0" smtClean="0">
                          <a:solidFill>
                            <a:schemeClr val="tx1"/>
                          </a:solidFill>
                          <a:effectLst/>
                          <a:latin typeface="標楷體" panose="03000509000000000000" pitchFamily="65" charset="-120"/>
                          <a:ea typeface="標楷體" panose="03000509000000000000" pitchFamily="65" charset="-120"/>
                          <a:cs typeface="+mn-cs"/>
                        </a:rPr>
                        <a:t>。</a:t>
                      </a:r>
                    </a:p>
                  </a:txBody>
                  <a:tcPr marL="47567" marR="47567" marT="0" marB="0"/>
                </a:tc>
              </a:tr>
            </a:tbl>
          </a:graphicData>
        </a:graphic>
      </p:graphicFrame>
      <p:sp>
        <p:nvSpPr>
          <p:cNvPr id="2" name="矩形 1"/>
          <p:cNvSpPr/>
          <p:nvPr/>
        </p:nvSpPr>
        <p:spPr>
          <a:xfrm>
            <a:off x="2987824" y="313492"/>
            <a:ext cx="3384376" cy="523220"/>
          </a:xfrm>
          <a:prstGeom prst="rect">
            <a:avLst/>
          </a:prstGeom>
        </p:spPr>
        <p:txBody>
          <a:bodyPr wrap="square">
            <a:spAutoFit/>
          </a:bodyPr>
          <a:lstStyle/>
          <a:p>
            <a:pPr algn="ctr"/>
            <a:r>
              <a:rPr lang="zh-TW" altLang="en-US" sz="2800" b="1" dirty="0">
                <a:latin typeface="標楷體" pitchFamily="65" charset="-120"/>
                <a:ea typeface="標楷體" pitchFamily="65" charset="-120"/>
              </a:rPr>
              <a:t>縣市衛生局</a:t>
            </a:r>
            <a:r>
              <a:rPr lang="zh-TW" altLang="en-US" sz="2800" b="1" dirty="0" smtClean="0">
                <a:latin typeface="標楷體" pitchFamily="65" charset="-120"/>
                <a:ea typeface="標楷體" pitchFamily="65" charset="-120"/>
              </a:rPr>
              <a:t>提案</a:t>
            </a:r>
            <a:r>
              <a:rPr lang="en-US" altLang="zh-TW" sz="2800" b="1" dirty="0" smtClean="0">
                <a:latin typeface="標楷體" pitchFamily="65" charset="-120"/>
                <a:ea typeface="標楷體" pitchFamily="65" charset="-120"/>
              </a:rPr>
              <a:t>-</a:t>
            </a:r>
            <a:r>
              <a:rPr lang="en-US" altLang="zh-TW" sz="2800" b="1" dirty="0" smtClean="0">
                <a:latin typeface="Times New Roman" panose="02020603050405020304" pitchFamily="18" charset="0"/>
                <a:ea typeface="標楷體" pitchFamily="65" charset="-120"/>
                <a:cs typeface="Times New Roman" panose="02020603050405020304" pitchFamily="18" charset="0"/>
              </a:rPr>
              <a:t>10</a:t>
            </a:r>
            <a:endParaRPr lang="en-US" altLang="zh-TW" sz="2800" b="1" dirty="0">
              <a:latin typeface="Times New Roman" panose="02020603050405020304" pitchFamily="18" charset="0"/>
              <a:ea typeface="標楷體" pitchFamily="65" charset="-120"/>
              <a:cs typeface="Times New Roman" panose="02020603050405020304" pitchFamily="18" charset="0"/>
            </a:endParaRPr>
          </a:p>
        </p:txBody>
      </p:sp>
      <p:sp>
        <p:nvSpPr>
          <p:cNvPr id="3" name="投影片編號版面配置區 2"/>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46</a:t>
            </a:fld>
            <a:endParaRPr lang="en-US" altLang="zh-TW" dirty="0">
              <a:solidFill>
                <a:prstClr val="black"/>
              </a:solidFill>
            </a:endParaRPr>
          </a:p>
        </p:txBody>
      </p:sp>
    </p:spTree>
    <p:extLst>
      <p:ext uri="{BB962C8B-B14F-4D97-AF65-F5344CB8AC3E}">
        <p14:creationId xmlns:p14="http://schemas.microsoft.com/office/powerpoint/2010/main" val="157794252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883208135"/>
              </p:ext>
            </p:extLst>
          </p:nvPr>
        </p:nvGraphicFramePr>
        <p:xfrm>
          <a:off x="107504" y="1484784"/>
          <a:ext cx="8885973" cy="4968552"/>
        </p:xfrm>
        <a:graphic>
          <a:graphicData uri="http://schemas.openxmlformats.org/drawingml/2006/table">
            <a:tbl>
              <a:tblPr firstRow="1" firstCol="1" lastRow="1" lastCol="1" bandRow="1" bandCol="1">
                <a:tableStyleId>{5940675A-B579-460E-94D1-54222C63F5DA}</a:tableStyleId>
              </a:tblPr>
              <a:tblGrid>
                <a:gridCol w="1584176"/>
                <a:gridCol w="1512168"/>
                <a:gridCol w="2808312"/>
                <a:gridCol w="2981317"/>
              </a:tblGrid>
              <a:tr h="181992">
                <a:tc>
                  <a:txBody>
                    <a:bodyPr/>
                    <a:lstStyle/>
                    <a:p>
                      <a:pPr algn="ctr">
                        <a:lnSpc>
                          <a:spcPts val="2000"/>
                        </a:lnSpc>
                        <a:spcAft>
                          <a:spcPts val="0"/>
                        </a:spcAft>
                      </a:pPr>
                      <a:r>
                        <a:rPr lang="en-US" sz="1800" b="1" kern="100" dirty="0">
                          <a:effectLst/>
                          <a:latin typeface="Times New Roman" panose="02020603050405020304" pitchFamily="18" charset="0"/>
                          <a:ea typeface="標楷體" panose="03000509000000000000" pitchFamily="65" charset="-120"/>
                          <a:cs typeface="Times New Roman" panose="02020603050405020304" pitchFamily="18" charset="0"/>
                        </a:rPr>
                        <a:t>­­ </a:t>
                      </a: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考評項目</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考評依據</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衛生局意見內容</a:t>
                      </a:r>
                    </a:p>
                  </a:txBody>
                  <a:tcPr marL="47567" marR="47567" marT="0" marB="0">
                    <a:solidFill>
                      <a:schemeClr val="accent1">
                        <a:lumMod val="40000"/>
                        <a:lumOff val="60000"/>
                      </a:schemeClr>
                    </a:solidFill>
                  </a:tcPr>
                </a:tc>
                <a:tc>
                  <a:txBody>
                    <a:bodyPr/>
                    <a:lstStyle/>
                    <a:p>
                      <a:pPr algn="ctr">
                        <a:lnSpc>
                          <a:spcPts val="2000"/>
                        </a:lnSpc>
                        <a:spcAft>
                          <a:spcPts val="0"/>
                        </a:spcAft>
                      </a:pPr>
                      <a:r>
                        <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rPr>
                        <a:t>衛生福利部</a:t>
                      </a:r>
                      <a:r>
                        <a:rPr lang="zh-TW" sz="1800" b="1" kern="100" dirty="0" smtClean="0">
                          <a:effectLst/>
                          <a:latin typeface="Times New Roman" panose="02020603050405020304" pitchFamily="18" charset="0"/>
                          <a:ea typeface="標楷體" panose="03000509000000000000" pitchFamily="65" charset="-120"/>
                          <a:cs typeface="Times New Roman" panose="02020603050405020304" pitchFamily="18" charset="0"/>
                        </a:rPr>
                        <a:t>回應</a:t>
                      </a:r>
                      <a:endParaRPr lang="zh-TW" sz="1800" b="1"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solidFill>
                      <a:schemeClr val="accent1">
                        <a:lumMod val="40000"/>
                        <a:lumOff val="60000"/>
                      </a:schemeClr>
                    </a:solidFill>
                  </a:tcPr>
                </a:tc>
              </a:tr>
              <a:tr h="4714552">
                <a:tc>
                  <a:txBody>
                    <a:bodyPr/>
                    <a:lstStyle/>
                    <a:p>
                      <a:pPr marL="0" lvl="0" indent="0" algn="just">
                        <a:spcAft>
                          <a:spcPts val="0"/>
                        </a:spcAft>
                        <a:buSzPts val="1400"/>
                        <a:buFont typeface="標楷體"/>
                        <a:buNone/>
                        <a:tabLst>
                          <a:tab pos="623888" algn="l"/>
                        </a:tabLst>
                      </a:pPr>
                      <a:r>
                        <a:rPr kumimoji="0" lang="zh-TW" altLang="en-US"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一、</a:t>
                      </a:r>
                      <a:r>
                        <a:rPr kumimoji="0" lang="zh-TW" altLang="en-US" sz="1800" b="0" u="none" strike="noStrike" kern="1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長期照護十年計畫</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(100</a:t>
                      </a:r>
                      <a:r>
                        <a:rPr kumimoji="0" lang="zh-TW" altLang="en-US" sz="1800" b="0" u="non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altLang="zh-TW" sz="1800" b="0" u="none" strike="noStrike" kern="100" dirty="0" smtClean="0">
                          <a:solidFill>
                            <a:srgbClr val="00000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七</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加分項目</a:t>
                      </a:r>
                      <a:endPar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endParaRPr>
                    </a:p>
                    <a:p>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(5</a:t>
                      </a:r>
                      <a:r>
                        <a:rPr lang="zh-TW" altLang="en-US" sz="1800" dirty="0" smtClean="0">
                          <a:latin typeface="Times New Roman" panose="02020603050405020304" pitchFamily="18" charset="0"/>
                          <a:ea typeface="標楷體" panose="03000509000000000000" pitchFamily="65" charset="-120"/>
                          <a:cs typeface="Times New Roman" panose="02020603050405020304" pitchFamily="18" charset="0"/>
                        </a:rPr>
                        <a:t>分</a:t>
                      </a:r>
                      <a:r>
                        <a:rPr lang="en-US" altLang="zh-TW" sz="18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800" dirty="0">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tc>
                <a:tc>
                  <a:txBody>
                    <a:bodyPr/>
                    <a:lstStyle/>
                    <a:p>
                      <a:pPr marL="180975" indent="-180975" algn="just"/>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家庭托顧服務及失智團體家屋布建及推動情形</a:t>
                      </a:r>
                    </a:p>
                    <a:p>
                      <a:pPr marL="180975" indent="-180975"/>
                      <a:endPar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p>
                      <a:pPr marL="180975" indent="-180975"/>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兩者合計以</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5</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分為限</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p>
                    <a:p>
                      <a:pPr marL="228600" algn="ctr">
                        <a:lnSpc>
                          <a:spcPts val="2000"/>
                        </a:lnSpc>
                        <a:spcAft>
                          <a:spcPts val="0"/>
                        </a:spcAft>
                      </a:pPr>
                      <a:r>
                        <a:rPr lang="en-US" sz="1800" kern="0" dirty="0" smtClean="0">
                          <a:effectLst/>
                          <a:latin typeface="Times New Roman" panose="02020603050405020304" pitchFamily="18" charset="0"/>
                          <a:ea typeface="標楷體" panose="03000509000000000000" pitchFamily="65" charset="-120"/>
                          <a:cs typeface="Times New Roman" panose="02020603050405020304" pitchFamily="18" charset="0"/>
                        </a:rPr>
                        <a:t> </a:t>
                      </a:r>
                      <a:endPar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c>
                  <a:txBody>
                    <a:bodyPr/>
                    <a:lstStyle/>
                    <a:p>
                      <a:pPr algn="ct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新北市</a:t>
                      </a:r>
                      <a:r>
                        <a:rPr lang="en-US" altLang="zh-TW" sz="1800" b="1" u="sng"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a:t>
                      </a:r>
                    </a:p>
                    <a:p>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建議衛生福利部</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108</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年度至各縣市政府進行考核，考評資料時間應以</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106</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107</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年度之資料為主，因於考評當年度之服務成果會有時間差異，如日間照顧中心、團體家屋多半需要時間籌劃、施工等繁複程序，爰在正式服務啟用上可能已為考評之後，各縣市政府在成果計算上困難亦不公平。</a:t>
                      </a:r>
                    </a:p>
                  </a:txBody>
                  <a:tcPr marL="47567" marR="47567"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有關</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家庭托顧服務及</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失智團體家屋布建及推動情形之考評項目，考量</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籌備</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時間</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耗時</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、施工</a:t>
                      </a:r>
                      <a:r>
                        <a:rPr lang="zh-TW" altLang="en-US"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繁雜</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等程序，因此本項之評分標準為</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108</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年新增</a:t>
                      </a:r>
                      <a:r>
                        <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家以上</a:t>
                      </a:r>
                      <a:r>
                        <a:rPr lang="zh-TW" altLang="zh-TW" sz="1800" b="1" kern="12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取得設立許可</a:t>
                      </a:r>
                      <a:r>
                        <a:rPr lang="zh-TW"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之單位數，無須待正式提供服務，即可取得分數。</a:t>
                      </a:r>
                      <a:endParaRPr lang="en-US" altLang="zh-TW" sz="1800" kern="1200" dirty="0" smtClean="0">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47567" marR="47567" marT="0" marB="0"/>
                </a:tc>
              </a:tr>
            </a:tbl>
          </a:graphicData>
        </a:graphic>
      </p:graphicFrame>
      <p:sp>
        <p:nvSpPr>
          <p:cNvPr id="2" name="矩形 1"/>
          <p:cNvSpPr/>
          <p:nvPr/>
        </p:nvSpPr>
        <p:spPr>
          <a:xfrm>
            <a:off x="2987824" y="601524"/>
            <a:ext cx="3384376" cy="523220"/>
          </a:xfrm>
          <a:prstGeom prst="rect">
            <a:avLst/>
          </a:prstGeom>
        </p:spPr>
        <p:txBody>
          <a:bodyPr wrap="square">
            <a:spAutoFit/>
          </a:bodyPr>
          <a:lstStyle/>
          <a:p>
            <a:pPr algn="ctr"/>
            <a:r>
              <a:rPr lang="zh-TW" altLang="en-US" sz="2800" b="1" dirty="0">
                <a:latin typeface="標楷體" pitchFamily="65" charset="-120"/>
                <a:ea typeface="標楷體" pitchFamily="65" charset="-120"/>
              </a:rPr>
              <a:t>縣市衛生局</a:t>
            </a:r>
            <a:r>
              <a:rPr lang="zh-TW" altLang="en-US" sz="2800" b="1" dirty="0" smtClean="0">
                <a:latin typeface="標楷體" pitchFamily="65" charset="-120"/>
                <a:ea typeface="標楷體" pitchFamily="65" charset="-120"/>
              </a:rPr>
              <a:t>提案</a:t>
            </a:r>
            <a:r>
              <a:rPr lang="en-US" altLang="zh-TW" sz="2800" b="1" dirty="0" smtClean="0">
                <a:latin typeface="標楷體" pitchFamily="65" charset="-120"/>
                <a:ea typeface="標楷體" pitchFamily="65" charset="-120"/>
              </a:rPr>
              <a:t>-</a:t>
            </a:r>
            <a:r>
              <a:rPr lang="en-US" altLang="zh-TW" sz="2800" b="1" dirty="0" smtClean="0">
                <a:latin typeface="Times New Roman" panose="02020603050405020304" pitchFamily="18" charset="0"/>
                <a:ea typeface="標楷體" pitchFamily="65" charset="-120"/>
                <a:cs typeface="Times New Roman" panose="02020603050405020304" pitchFamily="18" charset="0"/>
              </a:rPr>
              <a:t>11</a:t>
            </a:r>
            <a:endParaRPr lang="en-US" altLang="zh-TW" sz="2800" b="1" dirty="0">
              <a:latin typeface="Times New Roman" panose="02020603050405020304" pitchFamily="18" charset="0"/>
              <a:ea typeface="標楷體" pitchFamily="65" charset="-120"/>
              <a:cs typeface="Times New Roman" panose="02020603050405020304" pitchFamily="18" charset="0"/>
            </a:endParaRPr>
          </a:p>
        </p:txBody>
      </p:sp>
      <p:sp>
        <p:nvSpPr>
          <p:cNvPr id="3" name="投影片編號版面配置區 2"/>
          <p:cNvSpPr>
            <a:spLocks noGrp="1"/>
          </p:cNvSpPr>
          <p:nvPr>
            <p:ph type="sldNum" sz="quarter" idx="12"/>
          </p:nvPr>
        </p:nvSpPr>
        <p:spPr/>
        <p:txBody>
          <a:bodyPr/>
          <a:lstStyle/>
          <a:p>
            <a:pPr>
              <a:defRPr/>
            </a:pPr>
            <a:fld id="{39A2324E-18F6-4066-8489-E9E4359DD8DE}" type="slidenum">
              <a:rPr lang="en-US" altLang="zh-TW" smtClean="0">
                <a:solidFill>
                  <a:prstClr val="black"/>
                </a:solidFill>
              </a:rPr>
              <a:pPr>
                <a:defRPr/>
              </a:pPr>
              <a:t>47</a:t>
            </a:fld>
            <a:endParaRPr lang="en-US" altLang="zh-TW" dirty="0">
              <a:solidFill>
                <a:prstClr val="black"/>
              </a:solidFill>
            </a:endParaRPr>
          </a:p>
        </p:txBody>
      </p:sp>
    </p:spTree>
    <p:extLst>
      <p:ext uri="{BB962C8B-B14F-4D97-AF65-F5344CB8AC3E}">
        <p14:creationId xmlns:p14="http://schemas.microsoft.com/office/powerpoint/2010/main" val="215999698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2708920"/>
            <a:ext cx="8229600" cy="1069848"/>
          </a:xfrm>
        </p:spPr>
        <p:txBody>
          <a:bodyPr>
            <a:normAutofit/>
          </a:bodyPr>
          <a:lstStyle/>
          <a:p>
            <a:pPr algn="ctr"/>
            <a:r>
              <a:rPr lang="zh-TW" altLang="en-US" dirty="0" smtClean="0">
                <a:solidFill>
                  <a:srgbClr val="3333FF"/>
                </a:solidFill>
                <a:latin typeface="標楷體" panose="03000509000000000000" pitchFamily="65" charset="-120"/>
                <a:ea typeface="標楷體" panose="03000509000000000000" pitchFamily="65" charset="-120"/>
              </a:rPr>
              <a:t>敬請指教！</a:t>
            </a:r>
            <a:endParaRPr lang="zh-TW" altLang="en-US" dirty="0">
              <a:solidFill>
                <a:srgbClr val="3333FF"/>
              </a:solidFill>
              <a:latin typeface="標楷體" panose="03000509000000000000" pitchFamily="65" charset="-120"/>
              <a:ea typeface="標楷體" panose="03000509000000000000" pitchFamily="65" charset="-120"/>
            </a:endParaRPr>
          </a:p>
        </p:txBody>
      </p:sp>
      <p:sp>
        <p:nvSpPr>
          <p:cNvPr id="6" name="投影片編號版面配置區 5"/>
          <p:cNvSpPr>
            <a:spLocks noGrp="1"/>
          </p:cNvSpPr>
          <p:nvPr>
            <p:ph type="sldNum" sz="quarter" idx="12"/>
          </p:nvPr>
        </p:nvSpPr>
        <p:spPr>
          <a:xfrm>
            <a:off x="8382000" y="6492240"/>
            <a:ext cx="762000" cy="365760"/>
          </a:xfrm>
        </p:spPr>
        <p:txBody>
          <a:bodyPr/>
          <a:lstStyle/>
          <a:p>
            <a:fld id="{B2241029-E8B3-4A71-8533-EAA168E9F39D}" type="slidenum">
              <a:rPr lang="zh-TW" altLang="en-US" smtClean="0">
                <a:solidFill>
                  <a:srgbClr val="000000"/>
                </a:solidFill>
              </a:rPr>
              <a:pPr/>
              <a:t>48</a:t>
            </a:fld>
            <a:endParaRPr lang="zh-TW" altLang="en-US" dirty="0">
              <a:solidFill>
                <a:srgbClr val="000000"/>
              </a:solidFill>
            </a:endParaRPr>
          </a:p>
        </p:txBody>
      </p:sp>
    </p:spTree>
    <p:extLst>
      <p:ext uri="{BB962C8B-B14F-4D97-AF65-F5344CB8AC3E}">
        <p14:creationId xmlns:p14="http://schemas.microsoft.com/office/powerpoint/2010/main" val="40061382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350705050"/>
              </p:ext>
            </p:extLst>
          </p:nvPr>
        </p:nvGraphicFramePr>
        <p:xfrm>
          <a:off x="179512" y="1556792"/>
          <a:ext cx="8557592" cy="3828662"/>
        </p:xfrm>
        <a:graphic>
          <a:graphicData uri="http://schemas.openxmlformats.org/drawingml/2006/table">
            <a:tbl>
              <a:tblPr firstRow="1" bandRow="1">
                <a:tableStyleId>{F5AB1C69-6EDB-4FF4-983F-18BD219EF322}</a:tableStyleId>
              </a:tblPr>
              <a:tblGrid>
                <a:gridCol w="2736304"/>
                <a:gridCol w="5112568"/>
                <a:gridCol w="708720"/>
              </a:tblGrid>
              <a:tr h="350799">
                <a:tc>
                  <a:txBody>
                    <a:bodyPr/>
                    <a:lstStyle/>
                    <a:p>
                      <a:pPr algn="ctr"/>
                      <a:r>
                        <a:rPr kumimoji="0" lang="zh-TW" altLang="zh-TW" sz="1800" b="1" kern="12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項次</a:t>
                      </a:r>
                      <a:r>
                        <a:rPr kumimoji="0" lang="en-US" altLang="zh-TW" sz="1800" b="1" kern="12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b="1" kern="12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分數</a:t>
                      </a:r>
                      <a:r>
                        <a:rPr kumimoji="0" lang="en-US" altLang="zh-TW" sz="1800" b="1" kern="12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800" dirty="0">
                        <a:solidFill>
                          <a:srgbClr val="002060"/>
                        </a:solidFill>
                        <a:latin typeface="Times New Roman" panose="02020603050405020304" pitchFamily="18" charset="0"/>
                        <a:ea typeface="標楷體" panose="03000509000000000000" pitchFamily="65" charset="-12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zh-TW" altLang="zh-TW" sz="1800" b="1" kern="12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考 評 項 目</a:t>
                      </a:r>
                      <a:endParaRPr lang="zh-TW" altLang="en-US" sz="1800" dirty="0">
                        <a:solidFill>
                          <a:srgbClr val="002060"/>
                        </a:solidFill>
                        <a:latin typeface="Times New Roman" panose="02020603050405020304" pitchFamily="18" charset="0"/>
                        <a:ea typeface="標楷體" panose="03000509000000000000" pitchFamily="65" charset="-12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zh-TW" altLang="zh-TW" sz="1800" b="1" kern="12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配分</a:t>
                      </a:r>
                      <a:endParaRPr lang="zh-TW" altLang="en-US" sz="1800" dirty="0">
                        <a:solidFill>
                          <a:srgbClr val="002060"/>
                        </a:solidFill>
                        <a:latin typeface="Times New Roman" panose="02020603050405020304" pitchFamily="18" charset="0"/>
                        <a:ea typeface="標楷體" panose="03000509000000000000" pitchFamily="65" charset="-12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26199">
                <a:tc rowSpan="4">
                  <a:txBody>
                    <a:bodyPr/>
                    <a:lstStyle/>
                    <a:p>
                      <a:pPr marL="93663" indent="-3175" algn="l"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五</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服務</a:t>
                      </a:r>
                      <a:r>
                        <a:rPr kumimoji="0" 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altLang="zh-TW" sz="1800" u="none" kern="1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27</a:t>
                      </a:r>
                      <a:r>
                        <a:rPr kumimoji="0" lang="zh-TW" sz="1800" u="none" kern="1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6213" lvl="0" indent="-176213" algn="l">
                        <a:spcAft>
                          <a:spcPts val="0"/>
                        </a:spcAft>
                        <a:buFont typeface="Times New Roman"/>
                        <a:buNone/>
                        <a:tabLst>
                          <a:tab pos="392430" algn="l"/>
                          <a:tab pos="540385" algn="l"/>
                        </a:tabLst>
                      </a:pP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 </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1.</a:t>
                      </a:r>
                      <a:r>
                        <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家庭照顧者支持性服務創新計畫辦理情形</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4</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80906">
                <a:tc vMerge="1">
                  <a:txBody>
                    <a:bodyPr/>
                    <a:lstStyle/>
                    <a:p>
                      <a:pPr algn="just">
                        <a:spcAft>
                          <a:spcPts val="0"/>
                        </a:spcAft>
                      </a:pPr>
                      <a:endParaRPr lang="zh-TW" sz="1200" kern="100" dirty="0">
                        <a:effectLst/>
                        <a:latin typeface="Calibri"/>
                        <a:ea typeface="新細明體"/>
                        <a:cs typeface="Times New Roman"/>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2.</a:t>
                      </a:r>
                      <a:r>
                        <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長期照顧輔具服務辦理情形</a:t>
                      </a:r>
                      <a:endPar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5</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26199">
                <a:tc vMerge="1">
                  <a:txBody>
                    <a:bodyPr/>
                    <a:lstStyle/>
                    <a:p>
                      <a:pPr algn="just">
                        <a:spcAft>
                          <a:spcPts val="0"/>
                        </a:spcAft>
                      </a:pPr>
                      <a:endParaRPr lang="zh-TW" sz="1200" kern="100" dirty="0">
                        <a:effectLst/>
                        <a:latin typeface="Calibri"/>
                        <a:ea typeface="新細明體"/>
                        <a:cs typeface="Times New Roman"/>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spcAft>
                          <a:spcPts val="0"/>
                        </a:spcAft>
                        <a:buFont typeface="Times New Roman"/>
                        <a:buNone/>
                        <a:tabLst>
                          <a:tab pos="392430" algn="l"/>
                          <a:tab pos="540385" algn="l"/>
                        </a:tabLst>
                      </a:pP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 </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3.</a:t>
                      </a:r>
                      <a:r>
                        <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辦理出備銜接復能多元服務試辦計畫執行情形</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5</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970">
                <a:tc vMerge="1">
                  <a:txBody>
                    <a:bodyPr/>
                    <a:lstStyle/>
                    <a:p>
                      <a:pPr algn="just">
                        <a:spcAft>
                          <a:spcPts val="0"/>
                        </a:spcAft>
                      </a:pPr>
                      <a:endParaRPr lang="zh-TW" sz="1200" kern="100" dirty="0">
                        <a:effectLst/>
                        <a:latin typeface="Calibri"/>
                        <a:ea typeface="新細明體"/>
                        <a:cs typeface="Times New Roman"/>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spcAft>
                          <a:spcPts val="0"/>
                        </a:spcAft>
                        <a:buFont typeface="Times New Roman"/>
                        <a:buNone/>
                        <a:tabLst>
                          <a:tab pos="392430" algn="l"/>
                          <a:tab pos="540385" algn="l"/>
                        </a:tabLst>
                      </a:pP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 </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4.</a:t>
                      </a:r>
                      <a:r>
                        <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失智社區照護服務</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13</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34338">
                <a:tc rowSpan="2">
                  <a:txBody>
                    <a:bodyPr/>
                    <a:lstStyle/>
                    <a:p>
                      <a:pPr marL="93663" marR="0" indent="-3175" algn="l" defTabSz="914400" rtl="0" eaLnBrk="1" fontAlgn="auto" latinLnBrk="0" hangingPunct="1">
                        <a:lnSpc>
                          <a:spcPct val="100000"/>
                        </a:lnSpc>
                        <a:spcBef>
                          <a:spcPts val="0"/>
                        </a:spcBef>
                        <a:spcAft>
                          <a:spcPts val="0"/>
                        </a:spcAft>
                        <a:buClrTx/>
                        <a:buSzTx/>
                        <a:buFontTx/>
                        <a:buNone/>
                        <a:tabLst/>
                        <a:defRPr/>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六</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前瞻計畫</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altLang="zh-TW" sz="1800" u="none" kern="1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12</a:t>
                      </a:r>
                      <a:r>
                        <a:rPr kumimoji="0" lang="zh-TW" altLang="zh-TW" sz="1800" u="none" kern="1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spcAft>
                          <a:spcPts val="0"/>
                        </a:spcAft>
                        <a:buFont typeface="Times New Roman"/>
                        <a:buNone/>
                        <a:tabLst>
                          <a:tab pos="392430" algn="l"/>
                          <a:tab pos="540385" algn="l"/>
                        </a:tabLst>
                      </a:pP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 </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1.</a:t>
                      </a: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整建長照衛福據點數達成率</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6</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4645">
                <a:tc vMerge="1">
                  <a:txBody>
                    <a:bodyPr/>
                    <a:lstStyle/>
                    <a:p>
                      <a:pPr marL="93663" marR="0" indent="-3175" algn="l" defTabSz="914400" rtl="0" eaLnBrk="1" fontAlgn="auto" latinLnBrk="0" hangingPunct="1">
                        <a:lnSpc>
                          <a:spcPct val="100000"/>
                        </a:lnSpc>
                        <a:spcBef>
                          <a:spcPts val="0"/>
                        </a:spcBef>
                        <a:spcAft>
                          <a:spcPts val="0"/>
                        </a:spcAft>
                        <a:buClrTx/>
                        <a:buSzTx/>
                        <a:buFontTx/>
                        <a:buNone/>
                        <a:tabLst/>
                        <a:defRPr/>
                      </a:pPr>
                      <a:endPar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spcAft>
                          <a:spcPts val="0"/>
                        </a:spcAft>
                        <a:buFont typeface="Times New Roman"/>
                        <a:buNone/>
                        <a:tabLst>
                          <a:tab pos="392430" algn="l"/>
                          <a:tab pos="540385" algn="l"/>
                        </a:tabLst>
                      </a:pP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 </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2.</a:t>
                      </a: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整建長照衛福據點經費執行率</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6</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4645">
                <a:tc>
                  <a:txBody>
                    <a:bodyPr/>
                    <a:lstStyle/>
                    <a:p>
                      <a:pPr marL="93663" marR="0" indent="-3175" algn="l" defTabSz="914400" rtl="0" eaLnBrk="1" fontAlgn="auto" latinLnBrk="0" hangingPunct="1">
                        <a:lnSpc>
                          <a:spcPct val="100000"/>
                        </a:lnSpc>
                        <a:spcBef>
                          <a:spcPts val="0"/>
                        </a:spcBef>
                        <a:spcAft>
                          <a:spcPts val="0"/>
                        </a:spcAft>
                        <a:buClrTx/>
                        <a:buSzTx/>
                        <a:buFontTx/>
                        <a:buNone/>
                        <a:tabLst/>
                        <a:defRPr/>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七</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加分項目</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r>
                        <a:rPr kumimoji="0" lang="en-US" altLang="zh-TW" sz="1800" u="none" kern="1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5</a:t>
                      </a:r>
                      <a:r>
                        <a:rPr kumimoji="0" lang="zh-TW" altLang="zh-TW" sz="1800" u="none" kern="100" dirty="0" smtClean="0">
                          <a:solidFill>
                            <a:srgbClr val="FF0000"/>
                          </a:solidFill>
                          <a:effectLst/>
                          <a:latin typeface="Times New Roman" panose="02020603050405020304" pitchFamily="18" charset="0"/>
                          <a:ea typeface="標楷體" panose="03000509000000000000" pitchFamily="65" charset="-120"/>
                          <a:cs typeface="Times New Roman" panose="02020603050405020304" pitchFamily="18" charset="0"/>
                        </a:rPr>
                        <a:t>分</a:t>
                      </a: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a:t>
                      </a:r>
                      <a:endParaRPr kumimoji="0" lang="zh-TW"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14300" marR="1143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spcAft>
                          <a:spcPts val="0"/>
                        </a:spcAft>
                        <a:buFont typeface="Times New Roman"/>
                        <a:buNone/>
                        <a:tabLst>
                          <a:tab pos="392430" algn="l"/>
                          <a:tab pos="540385" algn="l"/>
                        </a:tabLst>
                      </a:pPr>
                      <a:r>
                        <a:rPr kumimoji="0" lang="zh-TW" altLang="en-US"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 家庭托顧服務及失智團體家屋布建及推動情形</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rtl="0" eaLnBrk="1" latinLnBrk="0" hangingPunct="1">
                        <a:spcAft>
                          <a:spcPts val="0"/>
                        </a:spcAft>
                      </a:pPr>
                      <a:r>
                        <a:rPr kumimoji="0" lang="en-US" altLang="zh-TW" sz="1800" u="none" kern="100" dirty="0" smtClean="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rPr>
                        <a:t>5</a:t>
                      </a:r>
                      <a:endParaRPr kumimoji="0" lang="zh-TW" sz="1800" u="none" kern="100" dirty="0">
                        <a:solidFill>
                          <a:srgbClr val="002060"/>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7" name="投影片編號版面配置區 6"/>
          <p:cNvSpPr>
            <a:spLocks noGrp="1"/>
          </p:cNvSpPr>
          <p:nvPr>
            <p:ph type="sldNum" sz="quarter" idx="12"/>
          </p:nvPr>
        </p:nvSpPr>
        <p:spPr>
          <a:xfrm>
            <a:off x="8411006" y="6485831"/>
            <a:ext cx="762000" cy="365760"/>
          </a:xfrm>
        </p:spPr>
        <p:txBody>
          <a:bodyPr/>
          <a:lstStyle/>
          <a:p>
            <a:fld id="{B2241029-E8B3-4A71-8533-EAA168E9F39D}" type="slidenum">
              <a:rPr lang="zh-TW" altLang="en-US" smtClean="0">
                <a:solidFill>
                  <a:srgbClr val="000000"/>
                </a:solidFill>
              </a:rPr>
              <a:pPr/>
              <a:t>5</a:t>
            </a:fld>
            <a:endParaRPr lang="zh-TW" altLang="en-US" dirty="0">
              <a:solidFill>
                <a:srgbClr val="000000"/>
              </a:solidFill>
            </a:endParaRPr>
          </a:p>
        </p:txBody>
      </p:sp>
      <p:sp>
        <p:nvSpPr>
          <p:cNvPr id="8" name="標題 1"/>
          <p:cNvSpPr>
            <a:spLocks noGrp="1"/>
          </p:cNvSpPr>
          <p:nvPr>
            <p:ph type="title"/>
          </p:nvPr>
        </p:nvSpPr>
        <p:spPr>
          <a:xfrm>
            <a:off x="179512" y="494928"/>
            <a:ext cx="8229600" cy="845840"/>
          </a:xfrm>
        </p:spPr>
        <p:txBody>
          <a:bodyPr vert="horz" lIns="91440" tIns="45720" rIns="91440" bIns="45720" rtlCol="0" anchor="ctr">
            <a:normAutofit/>
          </a:bodyPr>
          <a:lstStyle/>
          <a:p>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一、</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108</a:t>
            </a:r>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年長照業務考評項次及配分</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(3/3)</a:t>
            </a:r>
            <a:endPar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8749943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AutoShape 4"/>
          <p:cNvSpPr>
            <a:spLocks noChangeArrowheads="1"/>
          </p:cNvSpPr>
          <p:nvPr/>
        </p:nvSpPr>
        <p:spPr bwMode="auto">
          <a:xfrm>
            <a:off x="684213" y="1916113"/>
            <a:ext cx="7848600" cy="2592387"/>
          </a:xfrm>
          <a:prstGeom prst="ribbon2">
            <a:avLst>
              <a:gd name="adj1" fmla="val 12500"/>
              <a:gd name="adj2" fmla="val 58370"/>
            </a:avLst>
          </a:prstGeom>
          <a:gradFill rotWithShape="1">
            <a:gsLst>
              <a:gs pos="0">
                <a:schemeClr val="bg1"/>
              </a:gs>
              <a:gs pos="100000">
                <a:srgbClr val="FFCC99"/>
              </a:gs>
            </a:gsLst>
            <a:path path="rect">
              <a:fillToRect l="50000" t="50000" r="50000" b="50000"/>
            </a:path>
          </a:gradFill>
          <a:ln w="9525">
            <a:solidFill>
              <a:schemeClr val="tx1"/>
            </a:solidFill>
            <a:round/>
            <a:headEnd/>
            <a:tailEnd/>
          </a:ln>
        </p:spPr>
        <p:txBody>
          <a:bodyPr wrap="none" anchor="ctr"/>
          <a:lstStyle>
            <a:lvl1pPr>
              <a:defRPr kumimoji="1">
                <a:solidFill>
                  <a:schemeClr val="tx1"/>
                </a:solidFill>
                <a:latin typeface="Calibri" pitchFamily="34" charset="0"/>
                <a:ea typeface="新細明體" pitchFamily="18" charset="-120"/>
              </a:defRPr>
            </a:lvl1pPr>
            <a:lvl2pPr marL="742950" indent="-285750">
              <a:defRPr kumimoji="1">
                <a:solidFill>
                  <a:schemeClr val="tx1"/>
                </a:solidFill>
                <a:latin typeface="Calibri" pitchFamily="34" charset="0"/>
                <a:ea typeface="新細明體" pitchFamily="18" charset="-120"/>
              </a:defRPr>
            </a:lvl2pPr>
            <a:lvl3pPr marL="1143000" indent="-228600">
              <a:defRPr kumimoji="1">
                <a:solidFill>
                  <a:schemeClr val="tx1"/>
                </a:solidFill>
                <a:latin typeface="Calibri" pitchFamily="34" charset="0"/>
                <a:ea typeface="新細明體" pitchFamily="18" charset="-120"/>
              </a:defRPr>
            </a:lvl3pPr>
            <a:lvl4pPr marL="1600200" indent="-228600">
              <a:defRPr kumimoji="1">
                <a:solidFill>
                  <a:schemeClr val="tx1"/>
                </a:solidFill>
                <a:latin typeface="Calibri" pitchFamily="34" charset="0"/>
                <a:ea typeface="新細明體" pitchFamily="18" charset="-120"/>
              </a:defRPr>
            </a:lvl4pPr>
            <a:lvl5pPr marL="2057400" indent="-228600">
              <a:defRPr kumimoji="1">
                <a:solidFill>
                  <a:schemeClr val="tx1"/>
                </a:solidFill>
                <a:latin typeface="Calibri" pitchFamily="34" charset="0"/>
                <a:ea typeface="新細明體" pitchFamily="18" charset="-120"/>
              </a:defRPr>
            </a:lvl5pPr>
            <a:lvl6pPr marL="2514600" indent="-228600" fontAlgn="base">
              <a:spcBef>
                <a:spcPct val="0"/>
              </a:spcBef>
              <a:spcAft>
                <a:spcPct val="0"/>
              </a:spcAft>
              <a:defRPr kumimoji="1">
                <a:solidFill>
                  <a:schemeClr val="tx1"/>
                </a:solidFill>
                <a:latin typeface="Calibri" pitchFamily="34" charset="0"/>
                <a:ea typeface="新細明體" pitchFamily="18" charset="-120"/>
              </a:defRPr>
            </a:lvl6pPr>
            <a:lvl7pPr marL="2971800" indent="-228600" fontAlgn="base">
              <a:spcBef>
                <a:spcPct val="0"/>
              </a:spcBef>
              <a:spcAft>
                <a:spcPct val="0"/>
              </a:spcAft>
              <a:defRPr kumimoji="1">
                <a:solidFill>
                  <a:schemeClr val="tx1"/>
                </a:solidFill>
                <a:latin typeface="Calibri" pitchFamily="34" charset="0"/>
                <a:ea typeface="新細明體" pitchFamily="18" charset="-120"/>
              </a:defRPr>
            </a:lvl7pPr>
            <a:lvl8pPr marL="3429000" indent="-228600" fontAlgn="base">
              <a:spcBef>
                <a:spcPct val="0"/>
              </a:spcBef>
              <a:spcAft>
                <a:spcPct val="0"/>
              </a:spcAft>
              <a:defRPr kumimoji="1">
                <a:solidFill>
                  <a:schemeClr val="tx1"/>
                </a:solidFill>
                <a:latin typeface="Calibri" pitchFamily="34" charset="0"/>
                <a:ea typeface="新細明體" pitchFamily="18" charset="-120"/>
              </a:defRPr>
            </a:lvl8pPr>
            <a:lvl9pPr marL="3886200" indent="-228600" fontAlgn="base">
              <a:spcBef>
                <a:spcPct val="0"/>
              </a:spcBef>
              <a:spcAft>
                <a:spcPct val="0"/>
              </a:spcAft>
              <a:defRPr kumimoji="1">
                <a:solidFill>
                  <a:schemeClr val="tx1"/>
                </a:solidFill>
                <a:latin typeface="Calibri" pitchFamily="34" charset="0"/>
                <a:ea typeface="新細明體" pitchFamily="18" charset="-120"/>
              </a:defRPr>
            </a:lvl9pPr>
          </a:lstStyle>
          <a:p>
            <a:pPr algn="ctr"/>
            <a:r>
              <a:rPr lang="zh-TW" altLang="en-US" sz="4000" b="1" dirty="0" smtClean="0">
                <a:solidFill>
                  <a:srgbClr val="000000"/>
                </a:solidFill>
                <a:latin typeface="標楷體" pitchFamily="65" charset="-120"/>
                <a:ea typeface="標楷體" pitchFamily="65" charset="-120"/>
              </a:rPr>
              <a:t>考評項目內容</a:t>
            </a:r>
            <a:endParaRPr lang="zh-TW" altLang="en-US" sz="4000" b="1" dirty="0">
              <a:solidFill>
                <a:srgbClr val="000000"/>
              </a:solidFill>
              <a:latin typeface="標楷體" pitchFamily="65" charset="-120"/>
              <a:ea typeface="標楷體" pitchFamily="65" charset="-120"/>
            </a:endParaRPr>
          </a:p>
        </p:txBody>
      </p:sp>
      <p:sp>
        <p:nvSpPr>
          <p:cNvPr id="5" name="投影片編號版面配置區 4"/>
          <p:cNvSpPr>
            <a:spLocks noGrp="1"/>
          </p:cNvSpPr>
          <p:nvPr>
            <p:ph type="sldNum" sz="quarter" idx="12"/>
          </p:nvPr>
        </p:nvSpPr>
        <p:spPr>
          <a:xfrm>
            <a:off x="8382000" y="6492240"/>
            <a:ext cx="762000" cy="365760"/>
          </a:xfrm>
        </p:spPr>
        <p:txBody>
          <a:bodyPr/>
          <a:lstStyle/>
          <a:p>
            <a:fld id="{B2241029-E8B3-4A71-8533-EAA168E9F39D}" type="slidenum">
              <a:rPr lang="zh-TW" altLang="en-US" smtClean="0">
                <a:solidFill>
                  <a:srgbClr val="000000"/>
                </a:solidFill>
              </a:rPr>
              <a:pPr/>
              <a:t>6</a:t>
            </a:fld>
            <a:endParaRPr lang="zh-TW" altLang="en-US" dirty="0">
              <a:solidFill>
                <a:srgbClr val="000000"/>
              </a:solidFill>
            </a:endParaRPr>
          </a:p>
        </p:txBody>
      </p:sp>
    </p:spTree>
    <p:extLst>
      <p:ext uri="{BB962C8B-B14F-4D97-AF65-F5344CB8AC3E}">
        <p14:creationId xmlns:p14="http://schemas.microsoft.com/office/powerpoint/2010/main" val="18381595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AutoShape 4"/>
          <p:cNvSpPr>
            <a:spLocks noChangeArrowheads="1"/>
          </p:cNvSpPr>
          <p:nvPr/>
        </p:nvSpPr>
        <p:spPr bwMode="auto">
          <a:xfrm>
            <a:off x="684213" y="1916113"/>
            <a:ext cx="7848600" cy="2592387"/>
          </a:xfrm>
          <a:prstGeom prst="ribbon2">
            <a:avLst>
              <a:gd name="adj1" fmla="val 12500"/>
              <a:gd name="adj2" fmla="val 58370"/>
            </a:avLst>
          </a:prstGeom>
          <a:gradFill rotWithShape="1">
            <a:gsLst>
              <a:gs pos="0">
                <a:schemeClr val="bg1"/>
              </a:gs>
              <a:gs pos="100000">
                <a:srgbClr val="FFCC99"/>
              </a:gs>
            </a:gsLst>
            <a:path path="rect">
              <a:fillToRect l="50000" t="50000" r="50000" b="50000"/>
            </a:path>
          </a:gradFill>
          <a:ln w="9525">
            <a:solidFill>
              <a:schemeClr val="tx1"/>
            </a:solidFill>
            <a:round/>
            <a:headEnd/>
            <a:tailEnd/>
          </a:ln>
        </p:spPr>
        <p:txBody>
          <a:bodyPr wrap="none" anchor="ctr"/>
          <a:lstStyle>
            <a:lvl1pPr>
              <a:defRPr kumimoji="1">
                <a:solidFill>
                  <a:schemeClr val="tx1"/>
                </a:solidFill>
                <a:latin typeface="Calibri" pitchFamily="34" charset="0"/>
                <a:ea typeface="新細明體" pitchFamily="18" charset="-120"/>
              </a:defRPr>
            </a:lvl1pPr>
            <a:lvl2pPr marL="742950" indent="-285750">
              <a:defRPr kumimoji="1">
                <a:solidFill>
                  <a:schemeClr val="tx1"/>
                </a:solidFill>
                <a:latin typeface="Calibri" pitchFamily="34" charset="0"/>
                <a:ea typeface="新細明體" pitchFamily="18" charset="-120"/>
              </a:defRPr>
            </a:lvl2pPr>
            <a:lvl3pPr marL="1143000" indent="-228600">
              <a:defRPr kumimoji="1">
                <a:solidFill>
                  <a:schemeClr val="tx1"/>
                </a:solidFill>
                <a:latin typeface="Calibri" pitchFamily="34" charset="0"/>
                <a:ea typeface="新細明體" pitchFamily="18" charset="-120"/>
              </a:defRPr>
            </a:lvl3pPr>
            <a:lvl4pPr marL="1600200" indent="-228600">
              <a:defRPr kumimoji="1">
                <a:solidFill>
                  <a:schemeClr val="tx1"/>
                </a:solidFill>
                <a:latin typeface="Calibri" pitchFamily="34" charset="0"/>
                <a:ea typeface="新細明體" pitchFamily="18" charset="-120"/>
              </a:defRPr>
            </a:lvl4pPr>
            <a:lvl5pPr marL="2057400" indent="-228600">
              <a:defRPr kumimoji="1">
                <a:solidFill>
                  <a:schemeClr val="tx1"/>
                </a:solidFill>
                <a:latin typeface="Calibri" pitchFamily="34" charset="0"/>
                <a:ea typeface="新細明體" pitchFamily="18" charset="-120"/>
              </a:defRPr>
            </a:lvl5pPr>
            <a:lvl6pPr marL="2514600" indent="-228600" fontAlgn="base">
              <a:spcBef>
                <a:spcPct val="0"/>
              </a:spcBef>
              <a:spcAft>
                <a:spcPct val="0"/>
              </a:spcAft>
              <a:defRPr kumimoji="1">
                <a:solidFill>
                  <a:schemeClr val="tx1"/>
                </a:solidFill>
                <a:latin typeface="Calibri" pitchFamily="34" charset="0"/>
                <a:ea typeface="新細明體" pitchFamily="18" charset="-120"/>
              </a:defRPr>
            </a:lvl6pPr>
            <a:lvl7pPr marL="2971800" indent="-228600" fontAlgn="base">
              <a:spcBef>
                <a:spcPct val="0"/>
              </a:spcBef>
              <a:spcAft>
                <a:spcPct val="0"/>
              </a:spcAft>
              <a:defRPr kumimoji="1">
                <a:solidFill>
                  <a:schemeClr val="tx1"/>
                </a:solidFill>
                <a:latin typeface="Calibri" pitchFamily="34" charset="0"/>
                <a:ea typeface="新細明體" pitchFamily="18" charset="-120"/>
              </a:defRPr>
            </a:lvl7pPr>
            <a:lvl8pPr marL="3429000" indent="-228600" fontAlgn="base">
              <a:spcBef>
                <a:spcPct val="0"/>
              </a:spcBef>
              <a:spcAft>
                <a:spcPct val="0"/>
              </a:spcAft>
              <a:defRPr kumimoji="1">
                <a:solidFill>
                  <a:schemeClr val="tx1"/>
                </a:solidFill>
                <a:latin typeface="Calibri" pitchFamily="34" charset="0"/>
                <a:ea typeface="新細明體" pitchFamily="18" charset="-120"/>
              </a:defRPr>
            </a:lvl8pPr>
            <a:lvl9pPr marL="3886200" indent="-228600" fontAlgn="base">
              <a:spcBef>
                <a:spcPct val="0"/>
              </a:spcBef>
              <a:spcAft>
                <a:spcPct val="0"/>
              </a:spcAft>
              <a:defRPr kumimoji="1">
                <a:solidFill>
                  <a:schemeClr val="tx1"/>
                </a:solidFill>
                <a:latin typeface="Calibri" pitchFamily="34" charset="0"/>
                <a:ea typeface="新細明體" pitchFamily="18" charset="-120"/>
              </a:defRPr>
            </a:lvl9pPr>
          </a:lstStyle>
          <a:p>
            <a:pPr algn="ctr"/>
            <a:r>
              <a:rPr lang="zh-TW" altLang="en-US" sz="2800" b="1" dirty="0">
                <a:solidFill>
                  <a:srgbClr val="3333FF"/>
                </a:solidFill>
                <a:latin typeface="標楷體" pitchFamily="65" charset="-120"/>
                <a:ea typeface="標楷體" pitchFamily="65" charset="-120"/>
              </a:rPr>
              <a:t>一</a:t>
            </a:r>
            <a:r>
              <a:rPr lang="zh-TW" altLang="en-US" sz="2800" b="1" dirty="0" smtClean="0">
                <a:solidFill>
                  <a:srgbClr val="3333FF"/>
                </a:solidFill>
                <a:latin typeface="標楷體" pitchFamily="65" charset="-120"/>
                <a:ea typeface="標楷體" pitchFamily="65" charset="-120"/>
              </a:rPr>
              <a:t>、服務人數</a:t>
            </a:r>
            <a:endParaRPr lang="en-US" altLang="zh-TW" sz="2800" b="1" dirty="0" smtClean="0">
              <a:solidFill>
                <a:srgbClr val="3333FF"/>
              </a:solidFill>
              <a:latin typeface="標楷體" pitchFamily="65" charset="-120"/>
              <a:ea typeface="標楷體" pitchFamily="65" charset="-120"/>
            </a:endParaRPr>
          </a:p>
          <a:p>
            <a:pPr algn="ctr"/>
            <a:r>
              <a:rPr lang="en-US" altLang="zh-TW" sz="2800" b="1" dirty="0" smtClean="0">
                <a:solidFill>
                  <a:srgbClr val="3333FF"/>
                </a:solidFill>
                <a:latin typeface="標楷體" pitchFamily="65" charset="-120"/>
                <a:ea typeface="標楷體" pitchFamily="65" charset="-120"/>
              </a:rPr>
              <a:t>(</a:t>
            </a:r>
            <a:r>
              <a:rPr lang="en-US" altLang="zh-TW" sz="2800" b="1" dirty="0">
                <a:solidFill>
                  <a:srgbClr val="3333FF"/>
                </a:solidFill>
                <a:latin typeface="Times New Roman" panose="02020603050405020304" pitchFamily="18" charset="0"/>
                <a:ea typeface="標楷體" pitchFamily="65" charset="-120"/>
                <a:cs typeface="Times New Roman" panose="02020603050405020304" pitchFamily="18" charset="0"/>
              </a:rPr>
              <a:t>9</a:t>
            </a:r>
            <a:r>
              <a:rPr lang="zh-TW" altLang="en-US" sz="2800" b="1" dirty="0" smtClean="0">
                <a:solidFill>
                  <a:srgbClr val="3333FF"/>
                </a:solidFill>
                <a:latin typeface="標楷體" pitchFamily="65" charset="-120"/>
                <a:ea typeface="標楷體" pitchFamily="65" charset="-120"/>
              </a:rPr>
              <a:t>分</a:t>
            </a:r>
            <a:r>
              <a:rPr lang="en-US" altLang="zh-TW" sz="2800" b="1" dirty="0" smtClean="0">
                <a:solidFill>
                  <a:srgbClr val="3333FF"/>
                </a:solidFill>
                <a:latin typeface="標楷體" pitchFamily="65" charset="-120"/>
                <a:ea typeface="標楷體" pitchFamily="65" charset="-120"/>
              </a:rPr>
              <a:t>)</a:t>
            </a:r>
            <a:endParaRPr lang="zh-TW" altLang="en-US" sz="2800" b="1" dirty="0">
              <a:solidFill>
                <a:srgbClr val="3333FF"/>
              </a:solidFill>
              <a:latin typeface="標楷體" pitchFamily="65" charset="-120"/>
              <a:ea typeface="標楷體" pitchFamily="65" charset="-120"/>
            </a:endParaRPr>
          </a:p>
        </p:txBody>
      </p:sp>
      <p:sp>
        <p:nvSpPr>
          <p:cNvPr id="5" name="投影片編號版面配置區 4"/>
          <p:cNvSpPr>
            <a:spLocks noGrp="1"/>
          </p:cNvSpPr>
          <p:nvPr>
            <p:ph type="sldNum" sz="quarter" idx="12"/>
          </p:nvPr>
        </p:nvSpPr>
        <p:spPr>
          <a:xfrm>
            <a:off x="8384943" y="6492240"/>
            <a:ext cx="762000" cy="365760"/>
          </a:xfrm>
        </p:spPr>
        <p:txBody>
          <a:bodyPr/>
          <a:lstStyle/>
          <a:p>
            <a:fld id="{B2241029-E8B3-4A71-8533-EAA168E9F39D}" type="slidenum">
              <a:rPr lang="zh-TW" altLang="en-US" smtClean="0">
                <a:solidFill>
                  <a:srgbClr val="000000"/>
                </a:solidFill>
              </a:rPr>
              <a:pPr/>
              <a:t>7</a:t>
            </a:fld>
            <a:endParaRPr lang="zh-TW" altLang="en-US" dirty="0">
              <a:solidFill>
                <a:srgbClr val="000000"/>
              </a:solidFill>
            </a:endParaRPr>
          </a:p>
        </p:txBody>
      </p:sp>
    </p:spTree>
    <p:extLst>
      <p:ext uri="{BB962C8B-B14F-4D97-AF65-F5344CB8AC3E}">
        <p14:creationId xmlns:p14="http://schemas.microsoft.com/office/powerpoint/2010/main" val="3972301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0" y="425016"/>
            <a:ext cx="8229600" cy="1203784"/>
          </a:xfrm>
        </p:spPr>
        <p:txBody>
          <a:bodyPr vert="horz" lIns="91440" tIns="45720" rIns="91440" bIns="45720" rtlCol="0" anchor="ctr">
            <a:normAutofit/>
          </a:bodyPr>
          <a:lstStyle/>
          <a:p>
            <a:r>
              <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一、服務人數</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(9</a:t>
            </a:r>
            <a:r>
              <a:rPr lang="zh-TW"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分</a:t>
            </a:r>
            <a:r>
              <a:rPr lang="en-US" altLang="zh-TW"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rPr>
              <a:t>)</a:t>
            </a:r>
            <a:endParaRPr lang="zh-TW" altLang="en-US" sz="3200" b="1" dirty="0">
              <a:solidFill>
                <a:srgbClr val="FF0000"/>
              </a:solidFill>
              <a:effectLst>
                <a:glow rad="254000">
                  <a:schemeClr val="bg1">
                    <a:alpha val="76000"/>
                  </a:schemeClr>
                </a:glow>
              </a:effectLst>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251520" y="1601416"/>
            <a:ext cx="8676456" cy="4104456"/>
          </a:xfrm>
        </p:spPr>
        <p:txBody>
          <a:bodyPr>
            <a:noAutofit/>
          </a:bodyPr>
          <a:lstStyle/>
          <a:p>
            <a:pPr marL="868680" lvl="1" indent="-457200">
              <a:buClr>
                <a:srgbClr val="002060"/>
              </a:buClr>
              <a:buFont typeface="+mj-lt"/>
              <a:buAutoNum type="arabicPeriod"/>
            </a:pP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考評依據</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：已接受長照給付及支付基準服務之</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比率（</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9</a:t>
            </a: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分）</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868680" lvl="1" indent="-457200">
              <a:buClr>
                <a:srgbClr val="002060"/>
              </a:buClr>
              <a:buFont typeface="+mj-lt"/>
              <a:buAutoNum type="arabicPeriod"/>
            </a:pP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資料來源：照管系統</a:t>
            </a: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868680" lvl="1" indent="-457200">
              <a:buClr>
                <a:srgbClr val="002060"/>
              </a:buClr>
              <a:buFont typeface="+mj-lt"/>
              <a:buAutoNum type="arabicPeriod"/>
            </a:pPr>
            <a:r>
              <a:rPr lang="zh-TW" altLang="en-US" sz="2400" dirty="0" smtClean="0">
                <a:latin typeface="Times New Roman" panose="02020603050405020304" pitchFamily="18" charset="0"/>
                <a:ea typeface="標楷體" panose="03000509000000000000" pitchFamily="65" charset="-120"/>
                <a:cs typeface="Times New Roman" panose="02020603050405020304" pitchFamily="18" charset="0"/>
              </a:rPr>
              <a:t>評分標準：各</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縣市已接受長照給付及支付基準服務之人數 </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不含機構住民及已僱用外籍看護工者</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各縣市推估長照需求人數</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不含機構住民及已僱用外籍看護工者</a:t>
            </a: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a:t>
            </a:r>
          </a:p>
          <a:p>
            <a:pPr marL="411480" lvl="1" indent="0">
              <a:buClr>
                <a:srgbClr val="002060"/>
              </a:buClr>
              <a:buNone/>
            </a:pPr>
            <a:endPar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7" name="投影片編號版面配置區 6"/>
          <p:cNvSpPr>
            <a:spLocks noGrp="1"/>
          </p:cNvSpPr>
          <p:nvPr>
            <p:ph type="sldNum" sz="quarter" idx="12"/>
          </p:nvPr>
        </p:nvSpPr>
        <p:spPr>
          <a:xfrm>
            <a:off x="8371981" y="6492240"/>
            <a:ext cx="762000" cy="365760"/>
          </a:xfrm>
        </p:spPr>
        <p:txBody>
          <a:bodyPr/>
          <a:lstStyle/>
          <a:p>
            <a:fld id="{B2241029-E8B3-4A71-8533-EAA168E9F39D}" type="slidenum">
              <a:rPr lang="zh-TW" altLang="en-US" smtClean="0">
                <a:solidFill>
                  <a:srgbClr val="000000"/>
                </a:solidFill>
              </a:rPr>
              <a:pPr/>
              <a:t>8</a:t>
            </a:fld>
            <a:endParaRPr lang="zh-TW" altLang="en-US" dirty="0">
              <a:solidFill>
                <a:srgbClr val="000000"/>
              </a:solidFill>
            </a:endParaRPr>
          </a:p>
        </p:txBody>
      </p:sp>
      <p:graphicFrame>
        <p:nvGraphicFramePr>
          <p:cNvPr id="6" name="表格 5"/>
          <p:cNvGraphicFramePr>
            <a:graphicFrameLocks noGrp="1"/>
          </p:cNvGraphicFramePr>
          <p:nvPr>
            <p:extLst>
              <p:ext uri="{D42A27DB-BD31-4B8C-83A1-F6EECF244321}">
                <p14:modId xmlns:p14="http://schemas.microsoft.com/office/powerpoint/2010/main" val="3045960782"/>
              </p:ext>
            </p:extLst>
          </p:nvPr>
        </p:nvGraphicFramePr>
        <p:xfrm>
          <a:off x="2407862" y="3933056"/>
          <a:ext cx="4363772" cy="1906369"/>
        </p:xfrm>
        <a:graphic>
          <a:graphicData uri="http://schemas.openxmlformats.org/drawingml/2006/table">
            <a:tbl>
              <a:tblPr firstRow="1" firstCol="1" bandRow="1"/>
              <a:tblGrid>
                <a:gridCol w="3172250"/>
                <a:gridCol w="1191522"/>
              </a:tblGrid>
              <a:tr h="809089">
                <a:tc>
                  <a:txBody>
                    <a:bodyPr/>
                    <a:lstStyle/>
                    <a:p>
                      <a:pPr algn="ctr">
                        <a:spcAft>
                          <a:spcPts val="0"/>
                        </a:spcAft>
                      </a:pP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全年接受長照給付及支付基準服務比率</a:t>
                      </a:r>
                      <a:endParaRPr lang="zh-TW" sz="18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評分</a:t>
                      </a:r>
                      <a:endParaRPr lang="zh-TW" sz="18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696">
                <a:tc>
                  <a:txBody>
                    <a:bodyPr/>
                    <a:lstStyle/>
                    <a:p>
                      <a:pPr algn="ctr">
                        <a:spcAft>
                          <a:spcPts val="0"/>
                        </a:spcAft>
                      </a:pP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45%</a:t>
                      </a:r>
                      <a:endParaRPr lang="zh-TW" sz="18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Times New Roman" panose="02020603050405020304" pitchFamily="18" charset="0"/>
                          <a:ea typeface="新細明體" panose="02020500000000000000" pitchFamily="18" charset="-120"/>
                          <a:cs typeface="Times New Roman" panose="02020603050405020304" pitchFamily="18" charset="0"/>
                        </a:rPr>
                        <a:t>9</a:t>
                      </a:r>
                      <a:endParaRPr lang="zh-TW" sz="18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696">
                <a:tc>
                  <a:txBody>
                    <a:bodyPr/>
                    <a:lstStyle/>
                    <a:p>
                      <a:pPr algn="ctr">
                        <a:spcAft>
                          <a:spcPts val="0"/>
                        </a:spcAft>
                      </a:pPr>
                      <a:r>
                        <a:rPr lang="en-US" sz="1800" kern="100">
                          <a:effectLst/>
                          <a:latin typeface="Times New Roman" panose="02020603050405020304" pitchFamily="18" charset="0"/>
                          <a:ea typeface="新細明體" panose="02020500000000000000" pitchFamily="18" charset="-120"/>
                          <a:cs typeface="Times New Roman" panose="02020603050405020304" pitchFamily="18" charset="0"/>
                        </a:rPr>
                        <a:t>35%</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新細明體" panose="02020500000000000000" pitchFamily="18" charset="-120"/>
                          <a:cs typeface="Times New Roman" panose="02020603050405020304" pitchFamily="18" charset="0"/>
                        </a:rPr>
                        <a:t>○</a:t>
                      </a:r>
                      <a:r>
                        <a:rPr lang="zh-TW" sz="1800" kern="10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a:effectLst/>
                          <a:latin typeface="Times New Roman" panose="02020603050405020304" pitchFamily="18" charset="0"/>
                          <a:ea typeface="標楷體" panose="03000509000000000000" pitchFamily="65" charset="-120"/>
                          <a:cs typeface="Times New Roman" panose="02020603050405020304" pitchFamily="18" charset="0"/>
                        </a:rPr>
                        <a:t>45%</a:t>
                      </a:r>
                      <a:endParaRPr lang="zh-TW" sz="18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a:effectLst/>
                          <a:latin typeface="Times New Roman" panose="02020603050405020304" pitchFamily="18" charset="0"/>
                          <a:ea typeface="新細明體" panose="02020500000000000000" pitchFamily="18" charset="-120"/>
                          <a:cs typeface="Times New Roman" panose="02020603050405020304" pitchFamily="18" charset="0"/>
                        </a:rPr>
                        <a:t>6</a:t>
                      </a:r>
                      <a:endParaRPr lang="zh-TW" sz="18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696">
                <a:tc>
                  <a:txBody>
                    <a:bodyPr/>
                    <a:lstStyle/>
                    <a:p>
                      <a:pPr algn="ctr">
                        <a:spcAft>
                          <a:spcPts val="0"/>
                        </a:spcAft>
                      </a:pPr>
                      <a:r>
                        <a:rPr lang="en-US" sz="1800" kern="100" dirty="0">
                          <a:effectLst/>
                          <a:latin typeface="Times New Roman" panose="02020603050405020304" pitchFamily="18" charset="0"/>
                          <a:ea typeface="新細明體" panose="02020500000000000000" pitchFamily="18" charset="-120"/>
                          <a:cs typeface="Times New Roman" panose="02020603050405020304" pitchFamily="18" charset="0"/>
                        </a:rPr>
                        <a:t>25%</a:t>
                      </a: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dirty="0">
                          <a:effectLst/>
                          <a:latin typeface="Times New Roman" panose="02020603050405020304" pitchFamily="18" charset="0"/>
                          <a:ea typeface="新細明體" panose="02020500000000000000" pitchFamily="18" charset="-120"/>
                          <a:cs typeface="Times New Roman" panose="02020603050405020304" pitchFamily="18" charset="0"/>
                        </a:rPr>
                        <a:t>○</a:t>
                      </a:r>
                      <a:r>
                        <a:rPr lang="zh-TW" sz="1800" kern="100" dirty="0">
                          <a:effectLst/>
                          <a:latin typeface="Times New Roman" panose="02020603050405020304" pitchFamily="18" charset="0"/>
                          <a:ea typeface="標楷體" panose="03000509000000000000" pitchFamily="65" charset="-120"/>
                          <a:cs typeface="Times New Roman" panose="02020603050405020304" pitchFamily="18" charset="0"/>
                        </a:rPr>
                        <a:t>＜</a:t>
                      </a:r>
                      <a:r>
                        <a:rPr lang="en-US" sz="1800" kern="100" dirty="0">
                          <a:effectLst/>
                          <a:latin typeface="Times New Roman" panose="02020603050405020304" pitchFamily="18" charset="0"/>
                          <a:ea typeface="標楷體" panose="03000509000000000000" pitchFamily="65" charset="-120"/>
                          <a:cs typeface="Times New Roman" panose="02020603050405020304" pitchFamily="18" charset="0"/>
                        </a:rPr>
                        <a:t>35%</a:t>
                      </a:r>
                      <a:endParaRPr lang="zh-TW" sz="18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effectLst/>
                          <a:latin typeface="Times New Roman" panose="02020603050405020304" pitchFamily="18" charset="0"/>
                          <a:ea typeface="新細明體" panose="02020500000000000000" pitchFamily="18" charset="-120"/>
                          <a:cs typeface="Times New Roman" panose="02020603050405020304" pitchFamily="18" charset="0"/>
                        </a:rPr>
                        <a:t>3</a:t>
                      </a:r>
                      <a:endParaRPr lang="zh-TW" sz="18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696">
                <a:tc>
                  <a:txBody>
                    <a:bodyPr/>
                    <a:lstStyle/>
                    <a:p>
                      <a:pPr algn="ctr">
                        <a:spcAft>
                          <a:spcPts val="0"/>
                        </a:spcAft>
                      </a:pPr>
                      <a:r>
                        <a:rPr lang="en-US" sz="1800" kern="100">
                          <a:effectLst/>
                          <a:latin typeface="Times New Roman" panose="02020603050405020304" pitchFamily="18" charset="0"/>
                          <a:ea typeface="新細明體" panose="02020500000000000000" pitchFamily="18" charset="-120"/>
                          <a:cs typeface="Times New Roman" panose="02020603050405020304" pitchFamily="18" charset="0"/>
                        </a:rPr>
                        <a:t>&lt;25%</a:t>
                      </a:r>
                      <a:endParaRPr lang="zh-TW" sz="1800" kern="10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kern="100" dirty="0">
                          <a:effectLst/>
                          <a:latin typeface="Times New Roman" panose="02020603050405020304" pitchFamily="18" charset="0"/>
                          <a:ea typeface="新細明體" panose="02020500000000000000" pitchFamily="18" charset="-120"/>
                          <a:cs typeface="Times New Roman" panose="02020603050405020304" pitchFamily="18" charset="0"/>
                        </a:rPr>
                        <a:t>1</a:t>
                      </a:r>
                      <a:endParaRPr lang="zh-TW" sz="1800" kern="100" dirty="0">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454078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AutoShape 4"/>
          <p:cNvSpPr>
            <a:spLocks noChangeArrowheads="1"/>
          </p:cNvSpPr>
          <p:nvPr/>
        </p:nvSpPr>
        <p:spPr bwMode="auto">
          <a:xfrm>
            <a:off x="684213" y="1916113"/>
            <a:ext cx="7848600" cy="2592387"/>
          </a:xfrm>
          <a:prstGeom prst="ribbon2">
            <a:avLst>
              <a:gd name="adj1" fmla="val 12500"/>
              <a:gd name="adj2" fmla="val 58370"/>
            </a:avLst>
          </a:prstGeom>
          <a:gradFill rotWithShape="1">
            <a:gsLst>
              <a:gs pos="0">
                <a:schemeClr val="bg1"/>
              </a:gs>
              <a:gs pos="100000">
                <a:srgbClr val="FFCC99"/>
              </a:gs>
            </a:gsLst>
            <a:path path="rect">
              <a:fillToRect l="50000" t="50000" r="50000" b="50000"/>
            </a:path>
          </a:gradFill>
          <a:ln w="9525">
            <a:solidFill>
              <a:schemeClr val="tx1"/>
            </a:solidFill>
            <a:round/>
            <a:headEnd/>
            <a:tailEnd/>
          </a:ln>
        </p:spPr>
        <p:txBody>
          <a:bodyPr wrap="none" anchor="ctr"/>
          <a:lstStyle>
            <a:lvl1pPr>
              <a:defRPr kumimoji="1">
                <a:solidFill>
                  <a:schemeClr val="tx1"/>
                </a:solidFill>
                <a:latin typeface="Calibri" pitchFamily="34" charset="0"/>
                <a:ea typeface="新細明體" pitchFamily="18" charset="-120"/>
              </a:defRPr>
            </a:lvl1pPr>
            <a:lvl2pPr marL="742950" indent="-285750">
              <a:defRPr kumimoji="1">
                <a:solidFill>
                  <a:schemeClr val="tx1"/>
                </a:solidFill>
                <a:latin typeface="Calibri" pitchFamily="34" charset="0"/>
                <a:ea typeface="新細明體" pitchFamily="18" charset="-120"/>
              </a:defRPr>
            </a:lvl2pPr>
            <a:lvl3pPr marL="1143000" indent="-228600">
              <a:defRPr kumimoji="1">
                <a:solidFill>
                  <a:schemeClr val="tx1"/>
                </a:solidFill>
                <a:latin typeface="Calibri" pitchFamily="34" charset="0"/>
                <a:ea typeface="新細明體" pitchFamily="18" charset="-120"/>
              </a:defRPr>
            </a:lvl3pPr>
            <a:lvl4pPr marL="1600200" indent="-228600">
              <a:defRPr kumimoji="1">
                <a:solidFill>
                  <a:schemeClr val="tx1"/>
                </a:solidFill>
                <a:latin typeface="Calibri" pitchFamily="34" charset="0"/>
                <a:ea typeface="新細明體" pitchFamily="18" charset="-120"/>
              </a:defRPr>
            </a:lvl4pPr>
            <a:lvl5pPr marL="2057400" indent="-228600">
              <a:defRPr kumimoji="1">
                <a:solidFill>
                  <a:schemeClr val="tx1"/>
                </a:solidFill>
                <a:latin typeface="Calibri" pitchFamily="34" charset="0"/>
                <a:ea typeface="新細明體" pitchFamily="18" charset="-120"/>
              </a:defRPr>
            </a:lvl5pPr>
            <a:lvl6pPr marL="2514600" indent="-228600" fontAlgn="base">
              <a:spcBef>
                <a:spcPct val="0"/>
              </a:spcBef>
              <a:spcAft>
                <a:spcPct val="0"/>
              </a:spcAft>
              <a:defRPr kumimoji="1">
                <a:solidFill>
                  <a:schemeClr val="tx1"/>
                </a:solidFill>
                <a:latin typeface="Calibri" pitchFamily="34" charset="0"/>
                <a:ea typeface="新細明體" pitchFamily="18" charset="-120"/>
              </a:defRPr>
            </a:lvl6pPr>
            <a:lvl7pPr marL="2971800" indent="-228600" fontAlgn="base">
              <a:spcBef>
                <a:spcPct val="0"/>
              </a:spcBef>
              <a:spcAft>
                <a:spcPct val="0"/>
              </a:spcAft>
              <a:defRPr kumimoji="1">
                <a:solidFill>
                  <a:schemeClr val="tx1"/>
                </a:solidFill>
                <a:latin typeface="Calibri" pitchFamily="34" charset="0"/>
                <a:ea typeface="新細明體" pitchFamily="18" charset="-120"/>
              </a:defRPr>
            </a:lvl7pPr>
            <a:lvl8pPr marL="3429000" indent="-228600" fontAlgn="base">
              <a:spcBef>
                <a:spcPct val="0"/>
              </a:spcBef>
              <a:spcAft>
                <a:spcPct val="0"/>
              </a:spcAft>
              <a:defRPr kumimoji="1">
                <a:solidFill>
                  <a:schemeClr val="tx1"/>
                </a:solidFill>
                <a:latin typeface="Calibri" pitchFamily="34" charset="0"/>
                <a:ea typeface="新細明體" pitchFamily="18" charset="-120"/>
              </a:defRPr>
            </a:lvl8pPr>
            <a:lvl9pPr marL="3886200" indent="-228600" fontAlgn="base">
              <a:spcBef>
                <a:spcPct val="0"/>
              </a:spcBef>
              <a:spcAft>
                <a:spcPct val="0"/>
              </a:spcAft>
              <a:defRPr kumimoji="1">
                <a:solidFill>
                  <a:schemeClr val="tx1"/>
                </a:solidFill>
                <a:latin typeface="Calibri" pitchFamily="34" charset="0"/>
                <a:ea typeface="新細明體" pitchFamily="18" charset="-120"/>
              </a:defRPr>
            </a:lvl9pPr>
          </a:lstStyle>
          <a:p>
            <a:pPr algn="ctr"/>
            <a:r>
              <a:rPr lang="zh-TW" altLang="zh-TW" sz="2800" b="1" dirty="0">
                <a:solidFill>
                  <a:srgbClr val="3333FF"/>
                </a:solidFill>
                <a:latin typeface="標楷體" pitchFamily="65" charset="-120"/>
                <a:ea typeface="標楷體" pitchFamily="65" charset="-120"/>
              </a:rPr>
              <a:t>二</a:t>
            </a:r>
            <a:r>
              <a:rPr lang="zh-TW" altLang="zh-TW" sz="2800" b="1" dirty="0" smtClean="0">
                <a:solidFill>
                  <a:srgbClr val="3333FF"/>
                </a:solidFill>
                <a:latin typeface="標楷體" pitchFamily="65" charset="-120"/>
                <a:ea typeface="標楷體" pitchFamily="65" charset="-120"/>
              </a:rPr>
              <a:t>、</a:t>
            </a:r>
            <a:r>
              <a:rPr lang="zh-TW" altLang="en-US" sz="2800" b="1" dirty="0" smtClean="0">
                <a:solidFill>
                  <a:srgbClr val="3333FF"/>
                </a:solidFill>
                <a:latin typeface="標楷體" pitchFamily="65" charset="-120"/>
                <a:ea typeface="標楷體" pitchFamily="65" charset="-120"/>
              </a:rPr>
              <a:t>資源</a:t>
            </a:r>
            <a:r>
              <a:rPr lang="en-US" altLang="zh-TW" sz="2800" b="1" dirty="0" smtClean="0">
                <a:solidFill>
                  <a:srgbClr val="3333FF"/>
                </a:solidFill>
                <a:latin typeface="標楷體" pitchFamily="65" charset="-120"/>
                <a:ea typeface="標楷體" pitchFamily="65" charset="-120"/>
              </a:rPr>
              <a:t>(</a:t>
            </a:r>
            <a:r>
              <a:rPr lang="en-US" altLang="zh-TW" sz="2800" b="1" dirty="0" smtClean="0">
                <a:solidFill>
                  <a:srgbClr val="3333FF"/>
                </a:solidFill>
                <a:latin typeface="Times New Roman" panose="02020603050405020304" pitchFamily="18" charset="0"/>
                <a:ea typeface="標楷體" pitchFamily="65" charset="-120"/>
                <a:cs typeface="Times New Roman" panose="02020603050405020304" pitchFamily="18" charset="0"/>
              </a:rPr>
              <a:t>30</a:t>
            </a:r>
            <a:r>
              <a:rPr lang="zh-TW" altLang="zh-TW" sz="2800" b="1" dirty="0" smtClean="0">
                <a:solidFill>
                  <a:srgbClr val="3333FF"/>
                </a:solidFill>
                <a:latin typeface="標楷體" pitchFamily="65" charset="-120"/>
                <a:ea typeface="標楷體" pitchFamily="65" charset="-120"/>
              </a:rPr>
              <a:t>分</a:t>
            </a:r>
            <a:r>
              <a:rPr lang="en-US" altLang="zh-TW" sz="2800" b="1" dirty="0">
                <a:solidFill>
                  <a:srgbClr val="3333FF"/>
                </a:solidFill>
                <a:latin typeface="標楷體" pitchFamily="65" charset="-120"/>
                <a:ea typeface="標楷體" pitchFamily="65" charset="-120"/>
              </a:rPr>
              <a:t>)</a:t>
            </a:r>
            <a:br>
              <a:rPr lang="en-US" altLang="zh-TW" sz="2800" b="1" dirty="0">
                <a:solidFill>
                  <a:srgbClr val="3333FF"/>
                </a:solidFill>
                <a:latin typeface="標楷體" pitchFamily="65" charset="-120"/>
                <a:ea typeface="標楷體" pitchFamily="65" charset="-120"/>
              </a:rPr>
            </a:br>
            <a:endParaRPr lang="zh-TW" altLang="en-US" sz="2800" b="1" dirty="0">
              <a:solidFill>
                <a:srgbClr val="3333FF"/>
              </a:solidFill>
              <a:latin typeface="標楷體" pitchFamily="65" charset="-120"/>
              <a:ea typeface="標楷體" pitchFamily="65" charset="-120"/>
            </a:endParaRPr>
          </a:p>
        </p:txBody>
      </p:sp>
      <p:sp>
        <p:nvSpPr>
          <p:cNvPr id="2" name="投影片編號版面配置區 1"/>
          <p:cNvSpPr>
            <a:spLocks noGrp="1"/>
          </p:cNvSpPr>
          <p:nvPr>
            <p:ph type="sldNum" sz="quarter" idx="12"/>
          </p:nvPr>
        </p:nvSpPr>
        <p:spPr>
          <a:xfrm>
            <a:off x="8391413" y="6492240"/>
            <a:ext cx="762000" cy="365760"/>
          </a:xfrm>
        </p:spPr>
        <p:txBody>
          <a:bodyPr/>
          <a:lstStyle/>
          <a:p>
            <a:fld id="{B2241029-E8B3-4A71-8533-EAA168E9F39D}" type="slidenum">
              <a:rPr lang="zh-TW" altLang="en-US" smtClean="0">
                <a:solidFill>
                  <a:srgbClr val="000000"/>
                </a:solidFill>
              </a:rPr>
              <a:pPr/>
              <a:t>9</a:t>
            </a:fld>
            <a:endParaRPr lang="zh-TW" altLang="en-US" dirty="0">
              <a:solidFill>
                <a:srgbClr val="000000"/>
              </a:solidFill>
            </a:endParaRPr>
          </a:p>
        </p:txBody>
      </p:sp>
    </p:spTree>
    <p:extLst>
      <p:ext uri="{BB962C8B-B14F-4D97-AF65-F5344CB8AC3E}">
        <p14:creationId xmlns:p14="http://schemas.microsoft.com/office/powerpoint/2010/main" val="13430265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12512</TotalTime>
  <Words>6608</Words>
  <Application>Microsoft Office PowerPoint</Application>
  <PresentationFormat>如螢幕大小 (4:3)</PresentationFormat>
  <Paragraphs>701</Paragraphs>
  <Slides>48</Slides>
  <Notes>11</Notes>
  <HiddenSlides>0</HiddenSlides>
  <MMClips>0</MMClips>
  <ScaleCrop>false</ScaleCrop>
  <HeadingPairs>
    <vt:vector size="4" baseType="variant">
      <vt:variant>
        <vt:lpstr>佈景主題</vt:lpstr>
      </vt:variant>
      <vt:variant>
        <vt:i4>1</vt:i4>
      </vt:variant>
      <vt:variant>
        <vt:lpstr>投影片標題</vt:lpstr>
      </vt:variant>
      <vt:variant>
        <vt:i4>48</vt:i4>
      </vt:variant>
    </vt:vector>
  </HeadingPairs>
  <TitlesOfParts>
    <vt:vector size="49" baseType="lpstr">
      <vt:lpstr>Office 佈景主題</vt:lpstr>
      <vt:lpstr>108年地方衛生機關 (長照業務) 考評指標草案</vt:lpstr>
      <vt:lpstr>大  綱</vt:lpstr>
      <vt:lpstr>一、108年長照業務考評項次及配分(1/3)</vt:lpstr>
      <vt:lpstr>一、108年長照業務考評項次及配分(2/3)</vt:lpstr>
      <vt:lpstr>一、108年長照業務考評項次及配分(3/3)</vt:lpstr>
      <vt:lpstr>PowerPoint 簡報</vt:lpstr>
      <vt:lpstr>PowerPoint 簡報</vt:lpstr>
      <vt:lpstr>一、服務人數(9分)</vt:lpstr>
      <vt:lpstr>PowerPoint 簡報</vt:lpstr>
      <vt:lpstr>二、資源    (一) 社區整體照顧服務體系建置情形(13分)(1/4)</vt:lpstr>
      <vt:lpstr>二、資源    (一) 社區整體照顧服務體系建置情形(13分)(2/4)</vt:lpstr>
      <vt:lpstr>二、資源    (一) 社區整體照顧服務體系建置情形(13分)(3/4)</vt:lpstr>
      <vt:lpstr>二、資源    (一) 社區整體照顧服務體系建置情形(13分)(4/4)</vt:lpstr>
      <vt:lpstr>二、資源    (二) 每千人失能人口照顧服務員數(5分)</vt:lpstr>
      <vt:lpstr>二、資源    (三) 日間照顧中心布建率(６分)</vt:lpstr>
      <vt:lpstr>二、資源    (四) 居家照顧服務員薪資保障(６分)</vt:lpstr>
      <vt:lpstr>PowerPoint 簡報</vt:lpstr>
      <vt:lpstr>PowerPoint 簡報</vt:lpstr>
      <vt:lpstr>PowerPoint 簡報</vt:lpstr>
      <vt:lpstr>PowerPoint 簡報</vt:lpstr>
      <vt:lpstr>四、宣傳    (一) 108年全年辦理長照2.0宣傳場次達成數(7分)</vt:lpstr>
      <vt:lpstr>四、宣傳    (二) 建置長照及失智症照顧與服務資訊網頁(5分)</vt:lpstr>
      <vt:lpstr>PowerPoint 簡報</vt:lpstr>
      <vt:lpstr>五、服務   (一)家庭照顧者支持性服務創新計畫辦理情形（4分） </vt:lpstr>
      <vt:lpstr>五、服務   (二)長期照顧輔具服務辦理情形（5分） </vt:lpstr>
      <vt:lpstr>五、服務 (三)辦理出備銜接復能多元服務試辦計畫執行情形（5分） </vt:lpstr>
      <vt:lpstr>五、服務   (四)失智社區照護服務（13分）(1/3) </vt:lpstr>
      <vt:lpstr>五、服務   (四)失智社區照護服務（13分）(2/3)</vt:lpstr>
      <vt:lpstr>五、服務   (四)失智社區照護服務（13分）(3/3)</vt:lpstr>
      <vt:lpstr>PowerPoint 簡報</vt:lpstr>
      <vt:lpstr>六、前瞻計畫   (一)整建長照衛福據點數達成率（6分）</vt:lpstr>
      <vt:lpstr>六、前瞻計畫   (二)整建長照衛福據點經費執行率（6分） </vt:lpstr>
      <vt:lpstr>PowerPoint 簡報</vt:lpstr>
      <vt:lpstr> 七、加分項目   家庭托顧服務及失智團體家屋布建及推動情形(5分）(1/2)                                                                   (兩者合計以5分為限)  </vt:lpstr>
      <vt:lpstr> 七、加分項目   家庭托顧服務及失智團體家屋布建及推動情形(5分）(2/2)                                                                   (兩者合計以5分為限)  </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敬請指教！</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護理及健康照護司江鈺娜</dc:creator>
  <cp:lastModifiedBy>長期照顧司籌備辦公室楊雅琪</cp:lastModifiedBy>
  <cp:revision>1441</cp:revision>
  <cp:lastPrinted>2018-11-21T08:28:03Z</cp:lastPrinted>
  <dcterms:created xsi:type="dcterms:W3CDTF">2016-10-11T08:35:26Z</dcterms:created>
  <dcterms:modified xsi:type="dcterms:W3CDTF">2018-11-21T08:34:09Z</dcterms:modified>
</cp:coreProperties>
</file>